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7"/>
  </p:notesMasterIdLst>
  <p:sldIdLst>
    <p:sldId id="256" r:id="rId2"/>
    <p:sldId id="381" r:id="rId3"/>
    <p:sldId id="265" r:id="rId4"/>
    <p:sldId id="325" r:id="rId5"/>
    <p:sldId id="328" r:id="rId6"/>
    <p:sldId id="392" r:id="rId7"/>
    <p:sldId id="394" r:id="rId8"/>
    <p:sldId id="385" r:id="rId9"/>
    <p:sldId id="386" r:id="rId10"/>
    <p:sldId id="387" r:id="rId11"/>
    <p:sldId id="389" r:id="rId12"/>
    <p:sldId id="382" r:id="rId13"/>
    <p:sldId id="390" r:id="rId14"/>
    <p:sldId id="353" r:id="rId15"/>
    <p:sldId id="391" r:id="rId16"/>
    <p:sldId id="393" r:id="rId17"/>
    <p:sldId id="344" r:id="rId18"/>
    <p:sldId id="351" r:id="rId19"/>
    <p:sldId id="345" r:id="rId20"/>
    <p:sldId id="331" r:id="rId21"/>
    <p:sldId id="395" r:id="rId22"/>
    <p:sldId id="342" r:id="rId23"/>
    <p:sldId id="343" r:id="rId24"/>
    <p:sldId id="396" r:id="rId25"/>
    <p:sldId id="397" r:id="rId26"/>
    <p:sldId id="352" r:id="rId27"/>
    <p:sldId id="332" r:id="rId28"/>
    <p:sldId id="330" r:id="rId29"/>
    <p:sldId id="329" r:id="rId30"/>
    <p:sldId id="334" r:id="rId31"/>
    <p:sldId id="341" r:id="rId32"/>
    <p:sldId id="340" r:id="rId33"/>
    <p:sldId id="398" r:id="rId34"/>
    <p:sldId id="337" r:id="rId35"/>
    <p:sldId id="338" r:id="rId36"/>
    <p:sldId id="336" r:id="rId37"/>
    <p:sldId id="357" r:id="rId38"/>
    <p:sldId id="346" r:id="rId39"/>
    <p:sldId id="399" r:id="rId40"/>
    <p:sldId id="354" r:id="rId41"/>
    <p:sldId id="359" r:id="rId42"/>
    <p:sldId id="315" r:id="rId43"/>
    <p:sldId id="360" r:id="rId44"/>
    <p:sldId id="379" r:id="rId45"/>
    <p:sldId id="28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D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p:restoredTop sz="94759"/>
  </p:normalViewPr>
  <p:slideViewPr>
    <p:cSldViewPr snapToGrid="0">
      <p:cViewPr varScale="1">
        <p:scale>
          <a:sx n="119" d="100"/>
          <a:sy n="119"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6" Type="http://schemas.openxmlformats.org/officeDocument/2006/relationships/image" Target="../media/image58.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48.svg"/><Relationship Id="rId11" Type="http://schemas.openxmlformats.org/officeDocument/2006/relationships/image" Target="../media/image68.png"/><Relationship Id="rId5" Type="http://schemas.openxmlformats.org/officeDocument/2006/relationships/image" Target="../media/image47.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 Id="rId1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6" Type="http://schemas.openxmlformats.org/officeDocument/2006/relationships/image" Target="../media/image58.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48.svg"/><Relationship Id="rId11" Type="http://schemas.openxmlformats.org/officeDocument/2006/relationships/image" Target="../media/image68.png"/><Relationship Id="rId5" Type="http://schemas.openxmlformats.org/officeDocument/2006/relationships/image" Target="../media/image47.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 Id="rId1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7E6BA2-C740-4D66-9F0B-9FEC71C1E34B}"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C52DBBDC-8DDB-6345-B309-F26AF9171050}">
      <dgm:prSet/>
      <dgm:spPr/>
      <dgm:t>
        <a:bodyPr/>
        <a:lstStyle/>
        <a:p>
          <a:r>
            <a:rPr lang="en-US" dirty="0"/>
            <a:t>Agenda</a:t>
          </a:r>
        </a:p>
      </dgm:t>
    </dgm:pt>
    <dgm:pt modelId="{A9629CCE-723F-2443-8EBD-11B00140C3E6}" type="parTrans" cxnId="{DA39E6CB-0918-F44D-BC78-A15AA5FA7253}">
      <dgm:prSet/>
      <dgm:spPr/>
      <dgm:t>
        <a:bodyPr/>
        <a:lstStyle/>
        <a:p>
          <a:endParaRPr lang="en-US"/>
        </a:p>
      </dgm:t>
    </dgm:pt>
    <dgm:pt modelId="{542F0833-4C81-8848-99F7-158A7EE5BC00}" type="sibTrans" cxnId="{DA39E6CB-0918-F44D-BC78-A15AA5FA7253}">
      <dgm:prSet/>
      <dgm:spPr/>
      <dgm:t>
        <a:bodyPr/>
        <a:lstStyle/>
        <a:p>
          <a:endParaRPr lang="en-US"/>
        </a:p>
      </dgm:t>
    </dgm:pt>
    <dgm:pt modelId="{C3B2C472-AA43-EE4F-A791-018F7FB9D36F}">
      <dgm:prSet/>
      <dgm:spPr/>
      <dgm:t>
        <a:bodyPr/>
        <a:lstStyle/>
        <a:p>
          <a:r>
            <a:rPr lang="en-US" dirty="0"/>
            <a:t>Containers</a:t>
          </a:r>
        </a:p>
      </dgm:t>
    </dgm:pt>
    <dgm:pt modelId="{AC6ACE64-7AEF-6F4B-955A-C9484243A625}" type="parTrans" cxnId="{E9E5662E-AB3E-6E4E-9321-D89E423A0145}">
      <dgm:prSet/>
      <dgm:spPr/>
      <dgm:t>
        <a:bodyPr/>
        <a:lstStyle/>
        <a:p>
          <a:endParaRPr lang="en-US"/>
        </a:p>
      </dgm:t>
    </dgm:pt>
    <dgm:pt modelId="{44686E03-538A-BC43-A85E-E4BEA67628B0}" type="sibTrans" cxnId="{E9E5662E-AB3E-6E4E-9321-D89E423A0145}">
      <dgm:prSet/>
      <dgm:spPr/>
      <dgm:t>
        <a:bodyPr/>
        <a:lstStyle/>
        <a:p>
          <a:endParaRPr lang="en-US"/>
        </a:p>
      </dgm:t>
    </dgm:pt>
    <dgm:pt modelId="{65D0AD44-A479-3742-97C7-F3F1D2F9A526}">
      <dgm:prSet/>
      <dgm:spPr/>
      <dgm:t>
        <a:bodyPr/>
        <a:lstStyle/>
        <a:p>
          <a:r>
            <a:rPr lang="en-US" dirty="0"/>
            <a:t>Docker</a:t>
          </a:r>
        </a:p>
      </dgm:t>
    </dgm:pt>
    <dgm:pt modelId="{D709C801-B2BB-8043-87A8-39E09F913204}" type="parTrans" cxnId="{1DAB37C1-85F1-A84C-96BA-26F073986CC3}">
      <dgm:prSet/>
      <dgm:spPr/>
      <dgm:t>
        <a:bodyPr/>
        <a:lstStyle/>
        <a:p>
          <a:endParaRPr lang="en-US"/>
        </a:p>
      </dgm:t>
    </dgm:pt>
    <dgm:pt modelId="{5FDC11F9-B3D7-C845-9A31-3C713EF7C072}" type="sibTrans" cxnId="{1DAB37C1-85F1-A84C-96BA-26F073986CC3}">
      <dgm:prSet/>
      <dgm:spPr/>
      <dgm:t>
        <a:bodyPr/>
        <a:lstStyle/>
        <a:p>
          <a:endParaRPr lang="en-US"/>
        </a:p>
      </dgm:t>
    </dgm:pt>
    <dgm:pt modelId="{FCC0633B-6C1C-7D4C-92F7-1ADD40880118}" type="pres">
      <dgm:prSet presAssocID="{B77E6BA2-C740-4D66-9F0B-9FEC71C1E34B}" presName="linear" presStyleCnt="0">
        <dgm:presLayoutVars>
          <dgm:dir/>
          <dgm:animLvl val="lvl"/>
          <dgm:resizeHandles val="exact"/>
        </dgm:presLayoutVars>
      </dgm:prSet>
      <dgm:spPr/>
    </dgm:pt>
    <dgm:pt modelId="{41B93F86-C257-6641-B5B1-4CEB9D58CF2A}" type="pres">
      <dgm:prSet presAssocID="{C52DBBDC-8DDB-6345-B309-F26AF9171050}" presName="parentLin" presStyleCnt="0"/>
      <dgm:spPr/>
    </dgm:pt>
    <dgm:pt modelId="{F450AE75-F0C3-B548-9BEF-C37ED401C648}" type="pres">
      <dgm:prSet presAssocID="{C52DBBDC-8DDB-6345-B309-F26AF9171050}" presName="parentLeftMargin" presStyleLbl="node1" presStyleIdx="0" presStyleCnt="1"/>
      <dgm:spPr/>
    </dgm:pt>
    <dgm:pt modelId="{C108615D-3B09-9942-922C-6212F8A22228}" type="pres">
      <dgm:prSet presAssocID="{C52DBBDC-8DDB-6345-B309-F26AF9171050}" presName="parentText" presStyleLbl="node1" presStyleIdx="0" presStyleCnt="1">
        <dgm:presLayoutVars>
          <dgm:chMax val="0"/>
          <dgm:bulletEnabled val="1"/>
        </dgm:presLayoutVars>
      </dgm:prSet>
      <dgm:spPr/>
    </dgm:pt>
    <dgm:pt modelId="{ABA5802B-65E9-1443-8836-31910B3AF941}" type="pres">
      <dgm:prSet presAssocID="{C52DBBDC-8DDB-6345-B309-F26AF9171050}" presName="negativeSpace" presStyleCnt="0"/>
      <dgm:spPr/>
    </dgm:pt>
    <dgm:pt modelId="{6DA7C3CB-7321-6A40-B2FB-0CC087F41DB6}" type="pres">
      <dgm:prSet presAssocID="{C52DBBDC-8DDB-6345-B309-F26AF9171050}" presName="childText" presStyleLbl="conFgAcc1" presStyleIdx="0" presStyleCnt="1">
        <dgm:presLayoutVars>
          <dgm:bulletEnabled val="1"/>
        </dgm:presLayoutVars>
      </dgm:prSet>
      <dgm:spPr/>
    </dgm:pt>
  </dgm:ptLst>
  <dgm:cxnLst>
    <dgm:cxn modelId="{4E02CE01-AC3E-5A4A-8E7A-1A9E08E1ACBF}" type="presOf" srcId="{C3B2C472-AA43-EE4F-A791-018F7FB9D36F}" destId="{6DA7C3CB-7321-6A40-B2FB-0CC087F41DB6}" srcOrd="0" destOrd="0" presId="urn:microsoft.com/office/officeart/2005/8/layout/list1"/>
    <dgm:cxn modelId="{E9E5662E-AB3E-6E4E-9321-D89E423A0145}" srcId="{C52DBBDC-8DDB-6345-B309-F26AF9171050}" destId="{C3B2C472-AA43-EE4F-A791-018F7FB9D36F}" srcOrd="0" destOrd="0" parTransId="{AC6ACE64-7AEF-6F4B-955A-C9484243A625}" sibTransId="{44686E03-538A-BC43-A85E-E4BEA67628B0}"/>
    <dgm:cxn modelId="{9ECC6D65-F046-8143-B535-DF8038488162}" type="presOf" srcId="{C52DBBDC-8DDB-6345-B309-F26AF9171050}" destId="{C108615D-3B09-9942-922C-6212F8A22228}" srcOrd="1" destOrd="0" presId="urn:microsoft.com/office/officeart/2005/8/layout/list1"/>
    <dgm:cxn modelId="{510E2E67-10C5-7444-AC1C-F770235DD346}" type="presOf" srcId="{B77E6BA2-C740-4D66-9F0B-9FEC71C1E34B}" destId="{FCC0633B-6C1C-7D4C-92F7-1ADD40880118}" srcOrd="0" destOrd="0" presId="urn:microsoft.com/office/officeart/2005/8/layout/list1"/>
    <dgm:cxn modelId="{1DAB37C1-85F1-A84C-96BA-26F073986CC3}" srcId="{C52DBBDC-8DDB-6345-B309-F26AF9171050}" destId="{65D0AD44-A479-3742-97C7-F3F1D2F9A526}" srcOrd="1" destOrd="0" parTransId="{D709C801-B2BB-8043-87A8-39E09F913204}" sibTransId="{5FDC11F9-B3D7-C845-9A31-3C713EF7C072}"/>
    <dgm:cxn modelId="{DA39E6CB-0918-F44D-BC78-A15AA5FA7253}" srcId="{B77E6BA2-C740-4D66-9F0B-9FEC71C1E34B}" destId="{C52DBBDC-8DDB-6345-B309-F26AF9171050}" srcOrd="0" destOrd="0" parTransId="{A9629CCE-723F-2443-8EBD-11B00140C3E6}" sibTransId="{542F0833-4C81-8848-99F7-158A7EE5BC00}"/>
    <dgm:cxn modelId="{904AC8DC-2432-A94E-880A-803929506999}" type="presOf" srcId="{65D0AD44-A479-3742-97C7-F3F1D2F9A526}" destId="{6DA7C3CB-7321-6A40-B2FB-0CC087F41DB6}" srcOrd="0" destOrd="1" presId="urn:microsoft.com/office/officeart/2005/8/layout/list1"/>
    <dgm:cxn modelId="{106DE4E7-7BDF-A74B-A8C3-AEE9F5325C28}" type="presOf" srcId="{C52DBBDC-8DDB-6345-B309-F26AF9171050}" destId="{F450AE75-F0C3-B548-9BEF-C37ED401C648}" srcOrd="0" destOrd="0" presId="urn:microsoft.com/office/officeart/2005/8/layout/list1"/>
    <dgm:cxn modelId="{D6EDC71D-FFD7-8F46-8FD1-21CB77B672F6}" type="presParOf" srcId="{FCC0633B-6C1C-7D4C-92F7-1ADD40880118}" destId="{41B93F86-C257-6641-B5B1-4CEB9D58CF2A}" srcOrd="0" destOrd="0" presId="urn:microsoft.com/office/officeart/2005/8/layout/list1"/>
    <dgm:cxn modelId="{4BFAC0E4-17DA-3C46-8F24-2818EC97A066}" type="presParOf" srcId="{41B93F86-C257-6641-B5B1-4CEB9D58CF2A}" destId="{F450AE75-F0C3-B548-9BEF-C37ED401C648}" srcOrd="0" destOrd="0" presId="urn:microsoft.com/office/officeart/2005/8/layout/list1"/>
    <dgm:cxn modelId="{7646286F-31CC-BD47-94BB-7A1521BF4039}" type="presParOf" srcId="{41B93F86-C257-6641-B5B1-4CEB9D58CF2A}" destId="{C108615D-3B09-9942-922C-6212F8A22228}" srcOrd="1" destOrd="0" presId="urn:microsoft.com/office/officeart/2005/8/layout/list1"/>
    <dgm:cxn modelId="{EBF572A0-FB7A-B64A-A56D-E9EAC8A650D8}" type="presParOf" srcId="{FCC0633B-6C1C-7D4C-92F7-1ADD40880118}" destId="{ABA5802B-65E9-1443-8836-31910B3AF941}" srcOrd="1" destOrd="0" presId="urn:microsoft.com/office/officeart/2005/8/layout/list1"/>
    <dgm:cxn modelId="{E256F9CD-DD3B-6842-A8DB-6021CEB13F35}" type="presParOf" srcId="{FCC0633B-6C1C-7D4C-92F7-1ADD40880118}" destId="{6DA7C3CB-7321-6A40-B2FB-0CC087F41DB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E91A84-8BD1-7A41-9BBB-7647193B4D5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646BA5FA-E5AA-9F41-8195-99A96121B4F3}">
      <dgm:prSet/>
      <dgm:spPr/>
      <dgm:t>
        <a:bodyPr/>
        <a:lstStyle/>
        <a:p>
          <a:r>
            <a:rPr lang="en-US" dirty="0"/>
            <a:t>Virtual Machines</a:t>
          </a:r>
        </a:p>
      </dgm:t>
    </dgm:pt>
    <dgm:pt modelId="{ADF53CD7-2FB2-1449-BB4A-697D891D2760}" type="parTrans" cxnId="{458B6B0A-0363-EC4F-8976-00819607865D}">
      <dgm:prSet/>
      <dgm:spPr/>
      <dgm:t>
        <a:bodyPr/>
        <a:lstStyle/>
        <a:p>
          <a:endParaRPr lang="en-US"/>
        </a:p>
      </dgm:t>
    </dgm:pt>
    <dgm:pt modelId="{057F5536-D9DC-2A4C-A1D5-430A5765343A}" type="sibTrans" cxnId="{458B6B0A-0363-EC4F-8976-00819607865D}">
      <dgm:prSet/>
      <dgm:spPr/>
      <dgm:t>
        <a:bodyPr/>
        <a:lstStyle/>
        <a:p>
          <a:endParaRPr lang="en-US"/>
        </a:p>
      </dgm:t>
    </dgm:pt>
    <dgm:pt modelId="{FF827863-C9E7-FB4C-801C-012772C930FE}">
      <dgm:prSet/>
      <dgm:spPr/>
      <dgm:t>
        <a:bodyPr/>
        <a:lstStyle/>
        <a:p>
          <a:r>
            <a:rPr lang="en-US" dirty="0"/>
            <a:t>Hypervisors allow us to run more than one guest OS on a host</a:t>
          </a:r>
        </a:p>
      </dgm:t>
    </dgm:pt>
    <dgm:pt modelId="{17537CEF-9BF1-4648-A4BB-B875F0833DAF}" type="parTrans" cxnId="{E9EADB08-68E4-8041-942D-68B6120FDE99}">
      <dgm:prSet/>
      <dgm:spPr/>
      <dgm:t>
        <a:bodyPr/>
        <a:lstStyle/>
        <a:p>
          <a:endParaRPr lang="en-US"/>
        </a:p>
      </dgm:t>
    </dgm:pt>
    <dgm:pt modelId="{2B1D28CB-3943-0746-8342-F5EC9CB3F504}" type="sibTrans" cxnId="{E9EADB08-68E4-8041-942D-68B6120FDE99}">
      <dgm:prSet/>
      <dgm:spPr/>
      <dgm:t>
        <a:bodyPr/>
        <a:lstStyle/>
        <a:p>
          <a:endParaRPr lang="en-US"/>
        </a:p>
      </dgm:t>
    </dgm:pt>
    <dgm:pt modelId="{615707BE-5EC5-8247-AA68-3814DD65AB12}">
      <dgm:prSet/>
      <dgm:spPr/>
      <dgm:t>
        <a:bodyPr/>
        <a:lstStyle/>
        <a:p>
          <a:r>
            <a:rPr lang="en-US" dirty="0"/>
            <a:t>VMs are logically isolated from one another and share the underlying host’s resources</a:t>
          </a:r>
        </a:p>
      </dgm:t>
    </dgm:pt>
    <dgm:pt modelId="{036EC904-4CD1-9B4B-A8E8-539BE6BE0025}" type="parTrans" cxnId="{E7604295-1D71-7241-8C5E-0D415891FAF6}">
      <dgm:prSet/>
      <dgm:spPr/>
      <dgm:t>
        <a:bodyPr/>
        <a:lstStyle/>
        <a:p>
          <a:endParaRPr lang="en-US"/>
        </a:p>
      </dgm:t>
    </dgm:pt>
    <dgm:pt modelId="{BB732A91-C475-DC4F-8D5D-A4E6969520BE}" type="sibTrans" cxnId="{E7604295-1D71-7241-8C5E-0D415891FAF6}">
      <dgm:prSet/>
      <dgm:spPr/>
      <dgm:t>
        <a:bodyPr/>
        <a:lstStyle/>
        <a:p>
          <a:endParaRPr lang="en-US"/>
        </a:p>
      </dgm:t>
    </dgm:pt>
    <dgm:pt modelId="{A68559DE-CD81-AE42-9444-7A6C70C97FFA}">
      <dgm:prSet/>
      <dgm:spPr/>
      <dgm:t>
        <a:bodyPr/>
        <a:lstStyle/>
        <a:p>
          <a:r>
            <a:rPr lang="en-US"/>
            <a:t>Images</a:t>
          </a:r>
        </a:p>
      </dgm:t>
    </dgm:pt>
    <dgm:pt modelId="{981B27E8-6C63-E947-91CF-26D819A62D9D}" type="parTrans" cxnId="{DAB2D480-5E6A-A043-8A2D-7E6201A2C5CC}">
      <dgm:prSet/>
      <dgm:spPr/>
      <dgm:t>
        <a:bodyPr/>
        <a:lstStyle/>
        <a:p>
          <a:endParaRPr lang="en-US"/>
        </a:p>
      </dgm:t>
    </dgm:pt>
    <dgm:pt modelId="{5FE698DF-0D62-0740-8514-75B39DBE92EB}" type="sibTrans" cxnId="{DAB2D480-5E6A-A043-8A2D-7E6201A2C5CC}">
      <dgm:prSet/>
      <dgm:spPr/>
      <dgm:t>
        <a:bodyPr/>
        <a:lstStyle/>
        <a:p>
          <a:endParaRPr lang="en-US"/>
        </a:p>
      </dgm:t>
    </dgm:pt>
    <dgm:pt modelId="{C038006E-03A3-4247-9565-3914FB8F99EB}">
      <dgm:prSet/>
      <dgm:spPr/>
      <dgm:t>
        <a:bodyPr/>
        <a:lstStyle/>
        <a:p>
          <a:r>
            <a:rPr lang="en-US" dirty="0"/>
            <a:t>VM images contain the OS, applications, config files, data to generate an exact replica of any VM</a:t>
          </a:r>
        </a:p>
      </dgm:t>
    </dgm:pt>
    <dgm:pt modelId="{7A188ED0-551B-1741-9C55-F7AFCD8EA1E7}" type="parTrans" cxnId="{15798B6E-270A-5A48-B1F5-982C72D8F808}">
      <dgm:prSet/>
      <dgm:spPr/>
      <dgm:t>
        <a:bodyPr/>
        <a:lstStyle/>
        <a:p>
          <a:endParaRPr lang="en-US"/>
        </a:p>
      </dgm:t>
    </dgm:pt>
    <dgm:pt modelId="{899495DF-CEC5-C943-A677-AACB12C7515D}" type="sibTrans" cxnId="{15798B6E-270A-5A48-B1F5-982C72D8F808}">
      <dgm:prSet/>
      <dgm:spPr/>
      <dgm:t>
        <a:bodyPr/>
        <a:lstStyle/>
        <a:p>
          <a:endParaRPr lang="en-US"/>
        </a:p>
      </dgm:t>
    </dgm:pt>
    <dgm:pt modelId="{E2E9A82A-6718-CA4D-9882-D1313821A734}" type="pres">
      <dgm:prSet presAssocID="{9EE91A84-8BD1-7A41-9BBB-7647193B4D54}" presName="Name0" presStyleCnt="0">
        <dgm:presLayoutVars>
          <dgm:dir/>
          <dgm:animLvl val="lvl"/>
          <dgm:resizeHandles val="exact"/>
        </dgm:presLayoutVars>
      </dgm:prSet>
      <dgm:spPr/>
    </dgm:pt>
    <dgm:pt modelId="{58D76B65-AE52-AD48-BA90-E6CC14FB3D24}" type="pres">
      <dgm:prSet presAssocID="{646BA5FA-E5AA-9F41-8195-99A96121B4F3}" presName="linNode" presStyleCnt="0"/>
      <dgm:spPr/>
    </dgm:pt>
    <dgm:pt modelId="{BBEF75E4-9A12-0046-BBB0-86A10E64A84F}" type="pres">
      <dgm:prSet presAssocID="{646BA5FA-E5AA-9F41-8195-99A96121B4F3}" presName="parentText" presStyleLbl="node1" presStyleIdx="0" presStyleCnt="2">
        <dgm:presLayoutVars>
          <dgm:chMax val="1"/>
          <dgm:bulletEnabled val="1"/>
        </dgm:presLayoutVars>
      </dgm:prSet>
      <dgm:spPr/>
    </dgm:pt>
    <dgm:pt modelId="{2472CFB6-BC12-FF42-BAB7-DDC92C7BECF8}" type="pres">
      <dgm:prSet presAssocID="{646BA5FA-E5AA-9F41-8195-99A96121B4F3}" presName="descendantText" presStyleLbl="alignAccFollowNode1" presStyleIdx="0" presStyleCnt="2" custScaleX="122069">
        <dgm:presLayoutVars>
          <dgm:bulletEnabled val="1"/>
        </dgm:presLayoutVars>
      </dgm:prSet>
      <dgm:spPr/>
    </dgm:pt>
    <dgm:pt modelId="{A3931B5E-8409-3A40-98F2-B1C973AC0A5C}" type="pres">
      <dgm:prSet presAssocID="{057F5536-D9DC-2A4C-A1D5-430A5765343A}" presName="sp" presStyleCnt="0"/>
      <dgm:spPr/>
    </dgm:pt>
    <dgm:pt modelId="{CE423692-33F2-0241-AB90-95942367BC96}" type="pres">
      <dgm:prSet presAssocID="{A68559DE-CD81-AE42-9444-7A6C70C97FFA}" presName="linNode" presStyleCnt="0"/>
      <dgm:spPr/>
    </dgm:pt>
    <dgm:pt modelId="{96651165-0BD8-4044-8548-4776303F5A7C}" type="pres">
      <dgm:prSet presAssocID="{A68559DE-CD81-AE42-9444-7A6C70C97FFA}" presName="parentText" presStyleLbl="node1" presStyleIdx="1" presStyleCnt="2">
        <dgm:presLayoutVars>
          <dgm:chMax val="1"/>
          <dgm:bulletEnabled val="1"/>
        </dgm:presLayoutVars>
      </dgm:prSet>
      <dgm:spPr/>
    </dgm:pt>
    <dgm:pt modelId="{96EBC0E1-00D3-7348-886A-869B2C4251FA}" type="pres">
      <dgm:prSet presAssocID="{A68559DE-CD81-AE42-9444-7A6C70C97FFA}" presName="descendantText" presStyleLbl="alignAccFollowNode1" presStyleIdx="1" presStyleCnt="2" custScaleX="121919">
        <dgm:presLayoutVars>
          <dgm:bulletEnabled val="1"/>
        </dgm:presLayoutVars>
      </dgm:prSet>
      <dgm:spPr/>
    </dgm:pt>
  </dgm:ptLst>
  <dgm:cxnLst>
    <dgm:cxn modelId="{E9EADB08-68E4-8041-942D-68B6120FDE99}" srcId="{646BA5FA-E5AA-9F41-8195-99A96121B4F3}" destId="{FF827863-C9E7-FB4C-801C-012772C930FE}" srcOrd="0" destOrd="0" parTransId="{17537CEF-9BF1-4648-A4BB-B875F0833DAF}" sibTransId="{2B1D28CB-3943-0746-8342-F5EC9CB3F504}"/>
    <dgm:cxn modelId="{458B6B0A-0363-EC4F-8976-00819607865D}" srcId="{9EE91A84-8BD1-7A41-9BBB-7647193B4D54}" destId="{646BA5FA-E5AA-9F41-8195-99A96121B4F3}" srcOrd="0" destOrd="0" parTransId="{ADF53CD7-2FB2-1449-BB4A-697D891D2760}" sibTransId="{057F5536-D9DC-2A4C-A1D5-430A5765343A}"/>
    <dgm:cxn modelId="{CD0CB729-E780-9D47-A7CA-6CA58C8930D9}" type="presOf" srcId="{615707BE-5EC5-8247-AA68-3814DD65AB12}" destId="{2472CFB6-BC12-FF42-BAB7-DDC92C7BECF8}" srcOrd="0" destOrd="1" presId="urn:microsoft.com/office/officeart/2005/8/layout/vList5"/>
    <dgm:cxn modelId="{9D7FF430-A8FF-F143-BB19-A99215630B7C}" type="presOf" srcId="{9EE91A84-8BD1-7A41-9BBB-7647193B4D54}" destId="{E2E9A82A-6718-CA4D-9882-D1313821A734}" srcOrd="0" destOrd="0" presId="urn:microsoft.com/office/officeart/2005/8/layout/vList5"/>
    <dgm:cxn modelId="{15798B6E-270A-5A48-B1F5-982C72D8F808}" srcId="{A68559DE-CD81-AE42-9444-7A6C70C97FFA}" destId="{C038006E-03A3-4247-9565-3914FB8F99EB}" srcOrd="0" destOrd="0" parTransId="{7A188ED0-551B-1741-9C55-F7AFCD8EA1E7}" sibTransId="{899495DF-CEC5-C943-A677-AACB12C7515D}"/>
    <dgm:cxn modelId="{DAB2D480-5E6A-A043-8A2D-7E6201A2C5CC}" srcId="{9EE91A84-8BD1-7A41-9BBB-7647193B4D54}" destId="{A68559DE-CD81-AE42-9444-7A6C70C97FFA}" srcOrd="1" destOrd="0" parTransId="{981B27E8-6C63-E947-91CF-26D819A62D9D}" sibTransId="{5FE698DF-0D62-0740-8514-75B39DBE92EB}"/>
    <dgm:cxn modelId="{E7604295-1D71-7241-8C5E-0D415891FAF6}" srcId="{646BA5FA-E5AA-9F41-8195-99A96121B4F3}" destId="{615707BE-5EC5-8247-AA68-3814DD65AB12}" srcOrd="1" destOrd="0" parTransId="{036EC904-4CD1-9B4B-A8E8-539BE6BE0025}" sibTransId="{BB732A91-C475-DC4F-8D5D-A4E6969520BE}"/>
    <dgm:cxn modelId="{C3EBE1A1-ABEC-5C45-91BD-8A822D4D3C42}" type="presOf" srcId="{A68559DE-CD81-AE42-9444-7A6C70C97FFA}" destId="{96651165-0BD8-4044-8548-4776303F5A7C}" srcOrd="0" destOrd="0" presId="urn:microsoft.com/office/officeart/2005/8/layout/vList5"/>
    <dgm:cxn modelId="{B8EF51B1-8509-9846-81A4-F88EF243FD10}" type="presOf" srcId="{646BA5FA-E5AA-9F41-8195-99A96121B4F3}" destId="{BBEF75E4-9A12-0046-BBB0-86A10E64A84F}" srcOrd="0" destOrd="0" presId="urn:microsoft.com/office/officeart/2005/8/layout/vList5"/>
    <dgm:cxn modelId="{6238F4B3-BDC2-2A47-B62E-68A3651D48F1}" type="presOf" srcId="{C038006E-03A3-4247-9565-3914FB8F99EB}" destId="{96EBC0E1-00D3-7348-886A-869B2C4251FA}" srcOrd="0" destOrd="0" presId="urn:microsoft.com/office/officeart/2005/8/layout/vList5"/>
    <dgm:cxn modelId="{147DE9B6-33BA-EF40-A620-FEB04F9FE8FC}" type="presOf" srcId="{FF827863-C9E7-FB4C-801C-012772C930FE}" destId="{2472CFB6-BC12-FF42-BAB7-DDC92C7BECF8}" srcOrd="0" destOrd="0" presId="urn:microsoft.com/office/officeart/2005/8/layout/vList5"/>
    <dgm:cxn modelId="{2734F963-61E7-6841-879C-F95A1D4814F3}" type="presParOf" srcId="{E2E9A82A-6718-CA4D-9882-D1313821A734}" destId="{58D76B65-AE52-AD48-BA90-E6CC14FB3D24}" srcOrd="0" destOrd="0" presId="urn:microsoft.com/office/officeart/2005/8/layout/vList5"/>
    <dgm:cxn modelId="{659A5435-0425-D142-8209-30569B5948C3}" type="presParOf" srcId="{58D76B65-AE52-AD48-BA90-E6CC14FB3D24}" destId="{BBEF75E4-9A12-0046-BBB0-86A10E64A84F}" srcOrd="0" destOrd="0" presId="urn:microsoft.com/office/officeart/2005/8/layout/vList5"/>
    <dgm:cxn modelId="{4F5B09C6-CCDD-6A4C-B843-7E958D075B70}" type="presParOf" srcId="{58D76B65-AE52-AD48-BA90-E6CC14FB3D24}" destId="{2472CFB6-BC12-FF42-BAB7-DDC92C7BECF8}" srcOrd="1" destOrd="0" presId="urn:microsoft.com/office/officeart/2005/8/layout/vList5"/>
    <dgm:cxn modelId="{CCCBB3EE-302D-C94C-AC3B-9384DEC09D98}" type="presParOf" srcId="{E2E9A82A-6718-CA4D-9882-D1313821A734}" destId="{A3931B5E-8409-3A40-98F2-B1C973AC0A5C}" srcOrd="1" destOrd="0" presId="urn:microsoft.com/office/officeart/2005/8/layout/vList5"/>
    <dgm:cxn modelId="{4E637D1B-CC00-EE45-A8D9-58D1BAB7962B}" type="presParOf" srcId="{E2E9A82A-6718-CA4D-9882-D1313821A734}" destId="{CE423692-33F2-0241-AB90-95942367BC96}" srcOrd="2" destOrd="0" presId="urn:microsoft.com/office/officeart/2005/8/layout/vList5"/>
    <dgm:cxn modelId="{7B6F4522-DD40-5249-BB8F-7820D724B3F9}" type="presParOf" srcId="{CE423692-33F2-0241-AB90-95942367BC96}" destId="{96651165-0BD8-4044-8548-4776303F5A7C}" srcOrd="0" destOrd="0" presId="urn:microsoft.com/office/officeart/2005/8/layout/vList5"/>
    <dgm:cxn modelId="{E7409EFC-646E-EF49-B738-FA7D89ACB7D6}" type="presParOf" srcId="{CE423692-33F2-0241-AB90-95942367BC96}" destId="{96EBC0E1-00D3-7348-886A-869B2C4251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D6F30C-0D0F-4844-915C-74194C287D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BAD98C-E8DF-45D2-BD68-78BBD47E4695}">
      <dgm:prSet/>
      <dgm:spPr/>
      <dgm:t>
        <a:bodyPr/>
        <a:lstStyle/>
        <a:p>
          <a:r>
            <a:rPr lang="en-US"/>
            <a:t>Boot time</a:t>
          </a:r>
        </a:p>
      </dgm:t>
    </dgm:pt>
    <dgm:pt modelId="{5DE54C41-891A-4A63-A4B3-9D8AF2FD26A0}" type="parTrans" cxnId="{B0123AB2-E7C5-4E03-86D7-65D901E43AE9}">
      <dgm:prSet/>
      <dgm:spPr/>
      <dgm:t>
        <a:bodyPr/>
        <a:lstStyle/>
        <a:p>
          <a:endParaRPr lang="en-US"/>
        </a:p>
      </dgm:t>
    </dgm:pt>
    <dgm:pt modelId="{6DD9ED79-7325-4F83-9B5B-5B580A3714D1}" type="sibTrans" cxnId="{B0123AB2-E7C5-4E03-86D7-65D901E43AE9}">
      <dgm:prSet/>
      <dgm:spPr/>
      <dgm:t>
        <a:bodyPr/>
        <a:lstStyle/>
        <a:p>
          <a:endParaRPr lang="en-US"/>
        </a:p>
      </dgm:t>
    </dgm:pt>
    <dgm:pt modelId="{94AAA4C6-76EB-44D8-A994-E402C565FD4A}">
      <dgm:prSet/>
      <dgm:spPr/>
      <dgm:t>
        <a:bodyPr/>
        <a:lstStyle/>
        <a:p>
          <a:r>
            <a:rPr lang="en-US"/>
            <a:t>Size</a:t>
          </a:r>
        </a:p>
      </dgm:t>
    </dgm:pt>
    <dgm:pt modelId="{58A51BCD-9219-4EC3-AA69-060A461E2CC7}" type="parTrans" cxnId="{B051FCB7-116A-4BB9-9EF6-4C0D658462EF}">
      <dgm:prSet/>
      <dgm:spPr/>
      <dgm:t>
        <a:bodyPr/>
        <a:lstStyle/>
        <a:p>
          <a:endParaRPr lang="en-US"/>
        </a:p>
      </dgm:t>
    </dgm:pt>
    <dgm:pt modelId="{02939EEC-98F2-475A-AB85-A306277B2058}" type="sibTrans" cxnId="{B051FCB7-116A-4BB9-9EF6-4C0D658462EF}">
      <dgm:prSet/>
      <dgm:spPr/>
      <dgm:t>
        <a:bodyPr/>
        <a:lstStyle/>
        <a:p>
          <a:endParaRPr lang="en-US"/>
        </a:p>
      </dgm:t>
    </dgm:pt>
    <dgm:pt modelId="{78DF86C9-A304-411E-B82C-10907074A10D}">
      <dgm:prSet/>
      <dgm:spPr/>
      <dgm:t>
        <a:bodyPr/>
        <a:lstStyle/>
        <a:p>
          <a:r>
            <a:rPr lang="en-US" dirty="0"/>
            <a:t>Scaling up requires a new VM; scaling out might not be fast enough</a:t>
          </a:r>
        </a:p>
      </dgm:t>
    </dgm:pt>
    <dgm:pt modelId="{041CAA83-687C-417D-9E15-B207A3629DEF}" type="parTrans" cxnId="{DE6C7F48-AB88-48AF-B08F-F037BADDD11A}">
      <dgm:prSet/>
      <dgm:spPr/>
      <dgm:t>
        <a:bodyPr/>
        <a:lstStyle/>
        <a:p>
          <a:endParaRPr lang="en-US"/>
        </a:p>
      </dgm:t>
    </dgm:pt>
    <dgm:pt modelId="{ACB35543-AEAC-49B4-A989-BA44DD264665}" type="sibTrans" cxnId="{DE6C7F48-AB88-48AF-B08F-F037BADDD11A}">
      <dgm:prSet/>
      <dgm:spPr/>
      <dgm:t>
        <a:bodyPr/>
        <a:lstStyle/>
        <a:p>
          <a:endParaRPr lang="en-US"/>
        </a:p>
      </dgm:t>
    </dgm:pt>
    <dgm:pt modelId="{0E2E6C55-8D26-4F47-8943-394C18254019}">
      <dgm:prSet/>
      <dgm:spPr/>
      <dgm:t>
        <a:bodyPr/>
        <a:lstStyle/>
        <a:p>
          <a:r>
            <a:rPr lang="en-US" dirty="0"/>
            <a:t>More overhead, use more resources </a:t>
          </a:r>
          <a:r>
            <a:rPr lang="en-US" dirty="0">
              <a:sym typeface="Wingdings" panose="05000000000000000000" pitchFamily="2" charset="2"/>
            </a:rPr>
            <a:t></a:t>
          </a:r>
          <a:r>
            <a:rPr lang="en-US" dirty="0"/>
            <a:t> limits the # of VMs that can run on a single host machine.</a:t>
          </a:r>
        </a:p>
      </dgm:t>
    </dgm:pt>
    <dgm:pt modelId="{379A8404-CE79-4754-941C-04F9B26CB4FE}" type="parTrans" cxnId="{13601EFA-358E-4B24-B1BC-94E00057FBC2}">
      <dgm:prSet/>
      <dgm:spPr/>
      <dgm:t>
        <a:bodyPr/>
        <a:lstStyle/>
        <a:p>
          <a:endParaRPr lang="en-US"/>
        </a:p>
      </dgm:t>
    </dgm:pt>
    <dgm:pt modelId="{49067EFA-D0E3-4752-9759-4819B8409308}" type="sibTrans" cxnId="{13601EFA-358E-4B24-B1BC-94E00057FBC2}">
      <dgm:prSet/>
      <dgm:spPr/>
      <dgm:t>
        <a:bodyPr/>
        <a:lstStyle/>
        <a:p>
          <a:endParaRPr lang="en-US"/>
        </a:p>
      </dgm:t>
    </dgm:pt>
    <dgm:pt modelId="{BA2B6A86-52A7-450A-A0E7-B403FBFE388A}" type="pres">
      <dgm:prSet presAssocID="{7AD6F30C-0D0F-4844-915C-74194C287D58}" presName="root" presStyleCnt="0">
        <dgm:presLayoutVars>
          <dgm:dir/>
          <dgm:resizeHandles val="exact"/>
        </dgm:presLayoutVars>
      </dgm:prSet>
      <dgm:spPr/>
    </dgm:pt>
    <dgm:pt modelId="{853962F1-8978-4ADF-9878-70C2FA99CB36}" type="pres">
      <dgm:prSet presAssocID="{9ABAD98C-E8DF-45D2-BD68-78BBD47E4695}" presName="compNode" presStyleCnt="0"/>
      <dgm:spPr/>
    </dgm:pt>
    <dgm:pt modelId="{4903E078-A47D-4070-BA24-10B02FB9C2A1}" type="pres">
      <dgm:prSet presAssocID="{9ABAD98C-E8DF-45D2-BD68-78BBD47E4695}" presName="bgRect" presStyleLbl="bgShp" presStyleIdx="0" presStyleCnt="4"/>
      <dgm:spPr/>
    </dgm:pt>
    <dgm:pt modelId="{6806C290-070A-4351-A2BE-2319D5A8AE1D}" type="pres">
      <dgm:prSet presAssocID="{9ABAD98C-E8DF-45D2-BD68-78BBD47E46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C13FCC1-2F0C-44A4-B6D1-E7ADF69C4EF6}" type="pres">
      <dgm:prSet presAssocID="{9ABAD98C-E8DF-45D2-BD68-78BBD47E4695}" presName="spaceRect" presStyleCnt="0"/>
      <dgm:spPr/>
    </dgm:pt>
    <dgm:pt modelId="{28B59FAD-F11B-498B-B9C1-F3814AF017EC}" type="pres">
      <dgm:prSet presAssocID="{9ABAD98C-E8DF-45D2-BD68-78BBD47E4695}" presName="parTx" presStyleLbl="revTx" presStyleIdx="0" presStyleCnt="4">
        <dgm:presLayoutVars>
          <dgm:chMax val="0"/>
          <dgm:chPref val="0"/>
        </dgm:presLayoutVars>
      </dgm:prSet>
      <dgm:spPr/>
    </dgm:pt>
    <dgm:pt modelId="{788D8E60-3E99-401A-8E40-4E4951F419C4}" type="pres">
      <dgm:prSet presAssocID="{6DD9ED79-7325-4F83-9B5B-5B580A3714D1}" presName="sibTrans" presStyleCnt="0"/>
      <dgm:spPr/>
    </dgm:pt>
    <dgm:pt modelId="{8D1D580F-F147-4445-893E-2869D1EBCA29}" type="pres">
      <dgm:prSet presAssocID="{94AAA4C6-76EB-44D8-A994-E402C565FD4A}" presName="compNode" presStyleCnt="0"/>
      <dgm:spPr/>
    </dgm:pt>
    <dgm:pt modelId="{3A084F75-A235-4FB8-9824-9697BF61C241}" type="pres">
      <dgm:prSet presAssocID="{94AAA4C6-76EB-44D8-A994-E402C565FD4A}" presName="bgRect" presStyleLbl="bgShp" presStyleIdx="1" presStyleCnt="4"/>
      <dgm:spPr/>
    </dgm:pt>
    <dgm:pt modelId="{7ACDFE9F-7900-4833-8A62-2E8D29AD86AE}" type="pres">
      <dgm:prSet presAssocID="{94AAA4C6-76EB-44D8-A994-E402C565FD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FF0DEC31-3140-4A79-8FE7-C127F881687A}" type="pres">
      <dgm:prSet presAssocID="{94AAA4C6-76EB-44D8-A994-E402C565FD4A}" presName="spaceRect" presStyleCnt="0"/>
      <dgm:spPr/>
    </dgm:pt>
    <dgm:pt modelId="{5FD04342-69DD-4BA0-B278-2975101E132F}" type="pres">
      <dgm:prSet presAssocID="{94AAA4C6-76EB-44D8-A994-E402C565FD4A}" presName="parTx" presStyleLbl="revTx" presStyleIdx="1" presStyleCnt="4">
        <dgm:presLayoutVars>
          <dgm:chMax val="0"/>
          <dgm:chPref val="0"/>
        </dgm:presLayoutVars>
      </dgm:prSet>
      <dgm:spPr/>
    </dgm:pt>
    <dgm:pt modelId="{B98F161D-6BC5-426D-B63A-A5FF67405D33}" type="pres">
      <dgm:prSet presAssocID="{02939EEC-98F2-475A-AB85-A306277B2058}" presName="sibTrans" presStyleCnt="0"/>
      <dgm:spPr/>
    </dgm:pt>
    <dgm:pt modelId="{544447DF-32D0-4960-873A-40F173D7F79D}" type="pres">
      <dgm:prSet presAssocID="{78DF86C9-A304-411E-B82C-10907074A10D}" presName="compNode" presStyleCnt="0"/>
      <dgm:spPr/>
    </dgm:pt>
    <dgm:pt modelId="{138568F1-8C24-408A-873A-5002CF83F177}" type="pres">
      <dgm:prSet presAssocID="{78DF86C9-A304-411E-B82C-10907074A10D}" presName="bgRect" presStyleLbl="bgShp" presStyleIdx="2" presStyleCnt="4"/>
      <dgm:spPr/>
    </dgm:pt>
    <dgm:pt modelId="{CDA97769-9C4D-40DE-A953-27F93EFA0035}" type="pres">
      <dgm:prSet presAssocID="{78DF86C9-A304-411E-B82C-10907074A1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3969A89-5829-4680-BE01-230CD6598CD3}" type="pres">
      <dgm:prSet presAssocID="{78DF86C9-A304-411E-B82C-10907074A10D}" presName="spaceRect" presStyleCnt="0"/>
      <dgm:spPr/>
    </dgm:pt>
    <dgm:pt modelId="{10ED1AC4-F9BF-4FF5-9F77-006DD01ACCD7}" type="pres">
      <dgm:prSet presAssocID="{78DF86C9-A304-411E-B82C-10907074A10D}" presName="parTx" presStyleLbl="revTx" presStyleIdx="2" presStyleCnt="4">
        <dgm:presLayoutVars>
          <dgm:chMax val="0"/>
          <dgm:chPref val="0"/>
        </dgm:presLayoutVars>
      </dgm:prSet>
      <dgm:spPr/>
    </dgm:pt>
    <dgm:pt modelId="{551B6386-0304-400F-92F9-ABD1D0DB44E7}" type="pres">
      <dgm:prSet presAssocID="{ACB35543-AEAC-49B4-A989-BA44DD264665}" presName="sibTrans" presStyleCnt="0"/>
      <dgm:spPr/>
    </dgm:pt>
    <dgm:pt modelId="{99E7A7CC-C4A8-477F-ACF2-AAFD077B65D7}" type="pres">
      <dgm:prSet presAssocID="{0E2E6C55-8D26-4F47-8943-394C18254019}" presName="compNode" presStyleCnt="0"/>
      <dgm:spPr/>
    </dgm:pt>
    <dgm:pt modelId="{3E63ABB3-C70F-47A0-BB38-AF0FDF01EE41}" type="pres">
      <dgm:prSet presAssocID="{0E2E6C55-8D26-4F47-8943-394C18254019}" presName="bgRect" presStyleLbl="bgShp" presStyleIdx="3" presStyleCnt="4"/>
      <dgm:spPr/>
    </dgm:pt>
    <dgm:pt modelId="{A8BD1858-DB75-4EAD-A1E1-51BD70E86980}" type="pres">
      <dgm:prSet presAssocID="{0E2E6C55-8D26-4F47-8943-394C182540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95BD9D7-D0C8-4E53-A3F2-59FB80497A4C}" type="pres">
      <dgm:prSet presAssocID="{0E2E6C55-8D26-4F47-8943-394C18254019}" presName="spaceRect" presStyleCnt="0"/>
      <dgm:spPr/>
    </dgm:pt>
    <dgm:pt modelId="{3BDA4F5D-A311-4440-86F7-A8A403055C2E}" type="pres">
      <dgm:prSet presAssocID="{0E2E6C55-8D26-4F47-8943-394C18254019}" presName="parTx" presStyleLbl="revTx" presStyleIdx="3" presStyleCnt="4">
        <dgm:presLayoutVars>
          <dgm:chMax val="0"/>
          <dgm:chPref val="0"/>
        </dgm:presLayoutVars>
      </dgm:prSet>
      <dgm:spPr/>
    </dgm:pt>
  </dgm:ptLst>
  <dgm:cxnLst>
    <dgm:cxn modelId="{3FCC302B-ECC3-49AF-B766-B78811897359}" type="presOf" srcId="{94AAA4C6-76EB-44D8-A994-E402C565FD4A}" destId="{5FD04342-69DD-4BA0-B278-2975101E132F}" srcOrd="0" destOrd="0" presId="urn:microsoft.com/office/officeart/2018/2/layout/IconVerticalSolidList"/>
    <dgm:cxn modelId="{79E86837-C2F6-4765-9246-AD2B94399D21}" type="presOf" srcId="{7AD6F30C-0D0F-4844-915C-74194C287D58}" destId="{BA2B6A86-52A7-450A-A0E7-B403FBFE388A}" srcOrd="0" destOrd="0" presId="urn:microsoft.com/office/officeart/2018/2/layout/IconVerticalSolidList"/>
    <dgm:cxn modelId="{DE6C7F48-AB88-48AF-B08F-F037BADDD11A}" srcId="{7AD6F30C-0D0F-4844-915C-74194C287D58}" destId="{78DF86C9-A304-411E-B82C-10907074A10D}" srcOrd="2" destOrd="0" parTransId="{041CAA83-687C-417D-9E15-B207A3629DEF}" sibTransId="{ACB35543-AEAC-49B4-A989-BA44DD264665}"/>
    <dgm:cxn modelId="{A1E1B184-562D-466F-BACB-B7F0B7B6B19F}" type="presOf" srcId="{78DF86C9-A304-411E-B82C-10907074A10D}" destId="{10ED1AC4-F9BF-4FF5-9F77-006DD01ACCD7}" srcOrd="0" destOrd="0" presId="urn:microsoft.com/office/officeart/2018/2/layout/IconVerticalSolidList"/>
    <dgm:cxn modelId="{AFBA0C95-7850-4E64-803D-53D2F9EEA246}" type="presOf" srcId="{0E2E6C55-8D26-4F47-8943-394C18254019}" destId="{3BDA4F5D-A311-4440-86F7-A8A403055C2E}" srcOrd="0" destOrd="0" presId="urn:microsoft.com/office/officeart/2018/2/layout/IconVerticalSolidList"/>
    <dgm:cxn modelId="{B0123AB2-E7C5-4E03-86D7-65D901E43AE9}" srcId="{7AD6F30C-0D0F-4844-915C-74194C287D58}" destId="{9ABAD98C-E8DF-45D2-BD68-78BBD47E4695}" srcOrd="0" destOrd="0" parTransId="{5DE54C41-891A-4A63-A4B3-9D8AF2FD26A0}" sibTransId="{6DD9ED79-7325-4F83-9B5B-5B580A3714D1}"/>
    <dgm:cxn modelId="{B051FCB7-116A-4BB9-9EF6-4C0D658462EF}" srcId="{7AD6F30C-0D0F-4844-915C-74194C287D58}" destId="{94AAA4C6-76EB-44D8-A994-E402C565FD4A}" srcOrd="1" destOrd="0" parTransId="{58A51BCD-9219-4EC3-AA69-060A461E2CC7}" sibTransId="{02939EEC-98F2-475A-AB85-A306277B2058}"/>
    <dgm:cxn modelId="{C4FEA7F4-FA1B-4A1B-A3B8-612AEA837FE2}" type="presOf" srcId="{9ABAD98C-E8DF-45D2-BD68-78BBD47E4695}" destId="{28B59FAD-F11B-498B-B9C1-F3814AF017EC}" srcOrd="0" destOrd="0" presId="urn:microsoft.com/office/officeart/2018/2/layout/IconVerticalSolidList"/>
    <dgm:cxn modelId="{13601EFA-358E-4B24-B1BC-94E00057FBC2}" srcId="{7AD6F30C-0D0F-4844-915C-74194C287D58}" destId="{0E2E6C55-8D26-4F47-8943-394C18254019}" srcOrd="3" destOrd="0" parTransId="{379A8404-CE79-4754-941C-04F9B26CB4FE}" sibTransId="{49067EFA-D0E3-4752-9759-4819B8409308}"/>
    <dgm:cxn modelId="{7DD3EA13-1516-49FB-BA7C-336C52A72E3D}" type="presParOf" srcId="{BA2B6A86-52A7-450A-A0E7-B403FBFE388A}" destId="{853962F1-8978-4ADF-9878-70C2FA99CB36}" srcOrd="0" destOrd="0" presId="urn:microsoft.com/office/officeart/2018/2/layout/IconVerticalSolidList"/>
    <dgm:cxn modelId="{0081A504-DFD7-49AE-A4B2-0627A844FCDA}" type="presParOf" srcId="{853962F1-8978-4ADF-9878-70C2FA99CB36}" destId="{4903E078-A47D-4070-BA24-10B02FB9C2A1}" srcOrd="0" destOrd="0" presId="urn:microsoft.com/office/officeart/2018/2/layout/IconVerticalSolidList"/>
    <dgm:cxn modelId="{8FF21938-22B5-44D7-8CB9-728621824605}" type="presParOf" srcId="{853962F1-8978-4ADF-9878-70C2FA99CB36}" destId="{6806C290-070A-4351-A2BE-2319D5A8AE1D}" srcOrd="1" destOrd="0" presId="urn:microsoft.com/office/officeart/2018/2/layout/IconVerticalSolidList"/>
    <dgm:cxn modelId="{09CA48D2-2754-4E2E-B5FE-01F630B0F66E}" type="presParOf" srcId="{853962F1-8978-4ADF-9878-70C2FA99CB36}" destId="{CC13FCC1-2F0C-44A4-B6D1-E7ADF69C4EF6}" srcOrd="2" destOrd="0" presId="urn:microsoft.com/office/officeart/2018/2/layout/IconVerticalSolidList"/>
    <dgm:cxn modelId="{22C2388C-869F-46EF-A16C-289D9906C3EC}" type="presParOf" srcId="{853962F1-8978-4ADF-9878-70C2FA99CB36}" destId="{28B59FAD-F11B-498B-B9C1-F3814AF017EC}" srcOrd="3" destOrd="0" presId="urn:microsoft.com/office/officeart/2018/2/layout/IconVerticalSolidList"/>
    <dgm:cxn modelId="{3FF17671-ECFD-4A51-B828-C0BF198DFEC6}" type="presParOf" srcId="{BA2B6A86-52A7-450A-A0E7-B403FBFE388A}" destId="{788D8E60-3E99-401A-8E40-4E4951F419C4}" srcOrd="1" destOrd="0" presId="urn:microsoft.com/office/officeart/2018/2/layout/IconVerticalSolidList"/>
    <dgm:cxn modelId="{F69A7618-EFF5-43F1-925C-3CAE5223F51B}" type="presParOf" srcId="{BA2B6A86-52A7-450A-A0E7-B403FBFE388A}" destId="{8D1D580F-F147-4445-893E-2869D1EBCA29}" srcOrd="2" destOrd="0" presId="urn:microsoft.com/office/officeart/2018/2/layout/IconVerticalSolidList"/>
    <dgm:cxn modelId="{841B3088-E554-4F24-814E-AA321D13277E}" type="presParOf" srcId="{8D1D580F-F147-4445-893E-2869D1EBCA29}" destId="{3A084F75-A235-4FB8-9824-9697BF61C241}" srcOrd="0" destOrd="0" presId="urn:microsoft.com/office/officeart/2018/2/layout/IconVerticalSolidList"/>
    <dgm:cxn modelId="{EF35C015-C8AB-4378-B0C3-3231A5B81369}" type="presParOf" srcId="{8D1D580F-F147-4445-893E-2869D1EBCA29}" destId="{7ACDFE9F-7900-4833-8A62-2E8D29AD86AE}" srcOrd="1" destOrd="0" presId="urn:microsoft.com/office/officeart/2018/2/layout/IconVerticalSolidList"/>
    <dgm:cxn modelId="{837F6162-BE2A-40FF-BDC1-758C04E6D9D6}" type="presParOf" srcId="{8D1D580F-F147-4445-893E-2869D1EBCA29}" destId="{FF0DEC31-3140-4A79-8FE7-C127F881687A}" srcOrd="2" destOrd="0" presId="urn:microsoft.com/office/officeart/2018/2/layout/IconVerticalSolidList"/>
    <dgm:cxn modelId="{361A846D-86C8-4865-B2A2-C1ECBC992B0A}" type="presParOf" srcId="{8D1D580F-F147-4445-893E-2869D1EBCA29}" destId="{5FD04342-69DD-4BA0-B278-2975101E132F}" srcOrd="3" destOrd="0" presId="urn:microsoft.com/office/officeart/2018/2/layout/IconVerticalSolidList"/>
    <dgm:cxn modelId="{E6291C52-2265-49D9-AC6E-30948C4BFCA6}" type="presParOf" srcId="{BA2B6A86-52A7-450A-A0E7-B403FBFE388A}" destId="{B98F161D-6BC5-426D-B63A-A5FF67405D33}" srcOrd="3" destOrd="0" presId="urn:microsoft.com/office/officeart/2018/2/layout/IconVerticalSolidList"/>
    <dgm:cxn modelId="{28670075-7746-4652-9D7C-7AF502323841}" type="presParOf" srcId="{BA2B6A86-52A7-450A-A0E7-B403FBFE388A}" destId="{544447DF-32D0-4960-873A-40F173D7F79D}" srcOrd="4" destOrd="0" presId="urn:microsoft.com/office/officeart/2018/2/layout/IconVerticalSolidList"/>
    <dgm:cxn modelId="{E12B4588-5627-49EC-ACFE-836C6BC2B620}" type="presParOf" srcId="{544447DF-32D0-4960-873A-40F173D7F79D}" destId="{138568F1-8C24-408A-873A-5002CF83F177}" srcOrd="0" destOrd="0" presId="urn:microsoft.com/office/officeart/2018/2/layout/IconVerticalSolidList"/>
    <dgm:cxn modelId="{B5502C1E-B8BE-4A50-946E-5798554FC02D}" type="presParOf" srcId="{544447DF-32D0-4960-873A-40F173D7F79D}" destId="{CDA97769-9C4D-40DE-A953-27F93EFA0035}" srcOrd="1" destOrd="0" presId="urn:microsoft.com/office/officeart/2018/2/layout/IconVerticalSolidList"/>
    <dgm:cxn modelId="{B7F22AF5-55DE-4220-A2C8-A248CB863807}" type="presParOf" srcId="{544447DF-32D0-4960-873A-40F173D7F79D}" destId="{63969A89-5829-4680-BE01-230CD6598CD3}" srcOrd="2" destOrd="0" presId="urn:microsoft.com/office/officeart/2018/2/layout/IconVerticalSolidList"/>
    <dgm:cxn modelId="{8FB527D1-94A2-41BA-8106-647975AF2CE3}" type="presParOf" srcId="{544447DF-32D0-4960-873A-40F173D7F79D}" destId="{10ED1AC4-F9BF-4FF5-9F77-006DD01ACCD7}" srcOrd="3" destOrd="0" presId="urn:microsoft.com/office/officeart/2018/2/layout/IconVerticalSolidList"/>
    <dgm:cxn modelId="{6590078F-49BC-4052-BE9B-CF42B13545F7}" type="presParOf" srcId="{BA2B6A86-52A7-450A-A0E7-B403FBFE388A}" destId="{551B6386-0304-400F-92F9-ABD1D0DB44E7}" srcOrd="5" destOrd="0" presId="urn:microsoft.com/office/officeart/2018/2/layout/IconVerticalSolidList"/>
    <dgm:cxn modelId="{6723B010-542D-4F2E-B759-B279932F329F}" type="presParOf" srcId="{BA2B6A86-52A7-450A-A0E7-B403FBFE388A}" destId="{99E7A7CC-C4A8-477F-ACF2-AAFD077B65D7}" srcOrd="6" destOrd="0" presId="urn:microsoft.com/office/officeart/2018/2/layout/IconVerticalSolidList"/>
    <dgm:cxn modelId="{95CD56A1-E412-4D92-BDC3-B74177750241}" type="presParOf" srcId="{99E7A7CC-C4A8-477F-ACF2-AAFD077B65D7}" destId="{3E63ABB3-C70F-47A0-BB38-AF0FDF01EE41}" srcOrd="0" destOrd="0" presId="urn:microsoft.com/office/officeart/2018/2/layout/IconVerticalSolidList"/>
    <dgm:cxn modelId="{FD70B08A-5703-497C-9008-BD9889DA2730}" type="presParOf" srcId="{99E7A7CC-C4A8-477F-ACF2-AAFD077B65D7}" destId="{A8BD1858-DB75-4EAD-A1E1-51BD70E86980}" srcOrd="1" destOrd="0" presId="urn:microsoft.com/office/officeart/2018/2/layout/IconVerticalSolidList"/>
    <dgm:cxn modelId="{D81537B4-EF6C-4423-B66D-C705B925E660}" type="presParOf" srcId="{99E7A7CC-C4A8-477F-ACF2-AAFD077B65D7}" destId="{E95BD9D7-D0C8-4E53-A3F2-59FB80497A4C}" srcOrd="2" destOrd="0" presId="urn:microsoft.com/office/officeart/2018/2/layout/IconVerticalSolidList"/>
    <dgm:cxn modelId="{98CD04F7-6F8D-44C9-BB94-A0DD24C465A8}" type="presParOf" srcId="{99E7A7CC-C4A8-477F-ACF2-AAFD077B65D7}" destId="{3BDA4F5D-A311-4440-86F7-A8A403055C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9356C-6771-45FD-96E0-30C7A3057392}"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BC022D47-F77B-4A74-B32D-0FF299D27BC5}">
      <dgm:prSet/>
      <dgm:spPr/>
      <dgm:t>
        <a:bodyPr/>
        <a:lstStyle/>
        <a:p>
          <a:r>
            <a:rPr lang="en-US" dirty="0"/>
            <a:t>Current global trend is to run applications in containers. </a:t>
          </a:r>
        </a:p>
      </dgm:t>
    </dgm:pt>
    <dgm:pt modelId="{E569069F-1CBE-485F-9524-3BB5283D5507}" type="parTrans" cxnId="{56ADF620-9F0F-49BA-905A-BB35690875A1}">
      <dgm:prSet/>
      <dgm:spPr/>
      <dgm:t>
        <a:bodyPr/>
        <a:lstStyle/>
        <a:p>
          <a:endParaRPr lang="en-US"/>
        </a:p>
      </dgm:t>
    </dgm:pt>
    <dgm:pt modelId="{674F9A58-666B-41FD-9E32-D1864D237C30}" type="sibTrans" cxnId="{56ADF620-9F0F-49BA-905A-BB35690875A1}">
      <dgm:prSet/>
      <dgm:spPr/>
      <dgm:t>
        <a:bodyPr/>
        <a:lstStyle/>
        <a:p>
          <a:endParaRPr lang="en-US"/>
        </a:p>
      </dgm:t>
    </dgm:pt>
    <dgm:pt modelId="{96131204-E9AA-4E34-841F-91D1FC87A421}">
      <dgm:prSet/>
      <dgm:spPr/>
      <dgm:t>
        <a:bodyPr/>
        <a:lstStyle/>
        <a:p>
          <a:r>
            <a:rPr lang="en-US" dirty="0"/>
            <a:t>Want to eliminate packages and services of the host OS which are not essential for running containers</a:t>
          </a:r>
        </a:p>
      </dgm:t>
    </dgm:pt>
    <dgm:pt modelId="{346D806E-EBA3-4666-B565-CFEE74197181}" type="parTrans" cxnId="{F3B64F69-9D56-4D8A-B047-3F57D75A08E3}">
      <dgm:prSet/>
      <dgm:spPr/>
      <dgm:t>
        <a:bodyPr/>
        <a:lstStyle/>
        <a:p>
          <a:endParaRPr lang="en-US"/>
        </a:p>
      </dgm:t>
    </dgm:pt>
    <dgm:pt modelId="{2EE1F557-6EF4-4E0A-AF0C-FF6D49F48C51}" type="sibTrans" cxnId="{F3B64F69-9D56-4D8A-B047-3F57D75A08E3}">
      <dgm:prSet/>
      <dgm:spPr/>
      <dgm:t>
        <a:bodyPr/>
        <a:lstStyle/>
        <a:p>
          <a:endParaRPr lang="en-US"/>
        </a:p>
      </dgm:t>
    </dgm:pt>
    <dgm:pt modelId="{232F597C-D12E-4B76-BC17-66A4676E1B96}">
      <dgm:prSet/>
      <dgm:spPr/>
      <dgm:t>
        <a:bodyPr/>
        <a:lstStyle/>
        <a:p>
          <a:r>
            <a:rPr lang="en-US" dirty="0"/>
            <a:t>This has led to specialized minimal OS to run just containers</a:t>
          </a:r>
        </a:p>
      </dgm:t>
    </dgm:pt>
    <dgm:pt modelId="{541DFB5F-9251-41DD-A166-0E3F45B4525A}" type="parTrans" cxnId="{BB19BE10-9945-43E8-890B-E279D0001B77}">
      <dgm:prSet/>
      <dgm:spPr/>
      <dgm:t>
        <a:bodyPr/>
        <a:lstStyle/>
        <a:p>
          <a:endParaRPr lang="en-US"/>
        </a:p>
      </dgm:t>
    </dgm:pt>
    <dgm:pt modelId="{1C9BB88B-C776-49E3-8623-88EA7E491E41}" type="sibTrans" cxnId="{BB19BE10-9945-43E8-890B-E279D0001B77}">
      <dgm:prSet/>
      <dgm:spPr/>
      <dgm:t>
        <a:bodyPr/>
        <a:lstStyle/>
        <a:p>
          <a:endParaRPr lang="en-US"/>
        </a:p>
      </dgm:t>
    </dgm:pt>
    <dgm:pt modelId="{7E2B3E12-646E-449F-A58D-06FE5D5B6FE0}">
      <dgm:prSet/>
      <dgm:spPr/>
      <dgm:t>
        <a:bodyPr/>
        <a:lstStyle/>
        <a:p>
          <a:r>
            <a:rPr lang="en-US" dirty="0"/>
            <a:t>Micro OS as host OS</a:t>
          </a:r>
        </a:p>
      </dgm:t>
    </dgm:pt>
    <dgm:pt modelId="{E54A7D25-19F4-4A93-B35E-DFDC9C4046C1}" type="parTrans" cxnId="{20CE8500-20D1-4723-AB29-28EF80D1BB98}">
      <dgm:prSet/>
      <dgm:spPr/>
      <dgm:t>
        <a:bodyPr/>
        <a:lstStyle/>
        <a:p>
          <a:endParaRPr lang="en-US"/>
        </a:p>
      </dgm:t>
    </dgm:pt>
    <dgm:pt modelId="{84CFF528-DBC7-411F-A132-804E1FCAB777}" type="sibTrans" cxnId="{20CE8500-20D1-4723-AB29-28EF80D1BB98}">
      <dgm:prSet/>
      <dgm:spPr/>
      <dgm:t>
        <a:bodyPr/>
        <a:lstStyle/>
        <a:p>
          <a:endParaRPr lang="en-US"/>
        </a:p>
      </dgm:t>
    </dgm:pt>
    <dgm:pt modelId="{5EBA1085-CD1D-4D4B-A19C-F1BF07C18303}">
      <dgm:prSet/>
      <dgm:spPr/>
      <dgm:t>
        <a:bodyPr/>
        <a:lstStyle/>
        <a:p>
          <a:r>
            <a:rPr lang="en-US" dirty="0"/>
            <a:t>Can also be used as container OS as they allow for fast container startups and provide lightweight container environment </a:t>
          </a:r>
        </a:p>
      </dgm:t>
    </dgm:pt>
    <dgm:pt modelId="{F09E2181-15E7-4615-9EDE-16062602D841}" type="parTrans" cxnId="{EB4A5550-9AC1-4B91-94DB-372FFFEAC702}">
      <dgm:prSet/>
      <dgm:spPr/>
      <dgm:t>
        <a:bodyPr/>
        <a:lstStyle/>
        <a:p>
          <a:endParaRPr lang="en-US"/>
        </a:p>
      </dgm:t>
    </dgm:pt>
    <dgm:pt modelId="{6451E691-6AFB-45AB-8D20-E0F66FEC4146}" type="sibTrans" cxnId="{EB4A5550-9AC1-4B91-94DB-372FFFEAC702}">
      <dgm:prSet/>
      <dgm:spPr/>
      <dgm:t>
        <a:bodyPr/>
        <a:lstStyle/>
        <a:p>
          <a:endParaRPr lang="en-US"/>
        </a:p>
      </dgm:t>
    </dgm:pt>
    <dgm:pt modelId="{460B2639-6437-0243-93D4-61068897A1EB}" type="pres">
      <dgm:prSet presAssocID="{E279356C-6771-45FD-96E0-30C7A3057392}" presName="linear" presStyleCnt="0">
        <dgm:presLayoutVars>
          <dgm:dir/>
          <dgm:animLvl val="lvl"/>
          <dgm:resizeHandles val="exact"/>
        </dgm:presLayoutVars>
      </dgm:prSet>
      <dgm:spPr/>
    </dgm:pt>
    <dgm:pt modelId="{A6C5B6EE-3378-8B42-BA5E-2724C9DD58C1}" type="pres">
      <dgm:prSet presAssocID="{BC022D47-F77B-4A74-B32D-0FF299D27BC5}" presName="parentLin" presStyleCnt="0"/>
      <dgm:spPr/>
    </dgm:pt>
    <dgm:pt modelId="{4921AEF1-1EDA-2447-8D7A-B53717AD7C59}" type="pres">
      <dgm:prSet presAssocID="{BC022D47-F77B-4A74-B32D-0FF299D27BC5}" presName="parentLeftMargin" presStyleLbl="node1" presStyleIdx="0" presStyleCnt="2"/>
      <dgm:spPr/>
    </dgm:pt>
    <dgm:pt modelId="{F332EC3D-5D5F-044D-8E73-23F1DB58F652}" type="pres">
      <dgm:prSet presAssocID="{BC022D47-F77B-4A74-B32D-0FF299D27BC5}" presName="parentText" presStyleLbl="node1" presStyleIdx="0" presStyleCnt="2">
        <dgm:presLayoutVars>
          <dgm:chMax val="0"/>
          <dgm:bulletEnabled val="1"/>
        </dgm:presLayoutVars>
      </dgm:prSet>
      <dgm:spPr/>
    </dgm:pt>
    <dgm:pt modelId="{58457AE4-CD06-2342-970D-5A53B0A7AFA2}" type="pres">
      <dgm:prSet presAssocID="{BC022D47-F77B-4A74-B32D-0FF299D27BC5}" presName="negativeSpace" presStyleCnt="0"/>
      <dgm:spPr/>
    </dgm:pt>
    <dgm:pt modelId="{8C18DFFB-93FC-2845-9336-07FF63707D06}" type="pres">
      <dgm:prSet presAssocID="{BC022D47-F77B-4A74-B32D-0FF299D27BC5}" presName="childText" presStyleLbl="conFgAcc1" presStyleIdx="0" presStyleCnt="2">
        <dgm:presLayoutVars>
          <dgm:bulletEnabled val="1"/>
        </dgm:presLayoutVars>
      </dgm:prSet>
      <dgm:spPr/>
    </dgm:pt>
    <dgm:pt modelId="{AC52ECE1-E758-6E40-AE37-10C73799BDE6}" type="pres">
      <dgm:prSet presAssocID="{674F9A58-666B-41FD-9E32-D1864D237C30}" presName="spaceBetweenRectangles" presStyleCnt="0"/>
      <dgm:spPr/>
    </dgm:pt>
    <dgm:pt modelId="{77E4D448-C23E-FC4C-9066-F3B5DA38D197}" type="pres">
      <dgm:prSet presAssocID="{232F597C-D12E-4B76-BC17-66A4676E1B96}" presName="parentLin" presStyleCnt="0"/>
      <dgm:spPr/>
    </dgm:pt>
    <dgm:pt modelId="{C64E2E09-E69B-A049-958D-DF34FC579F69}" type="pres">
      <dgm:prSet presAssocID="{232F597C-D12E-4B76-BC17-66A4676E1B96}" presName="parentLeftMargin" presStyleLbl="node1" presStyleIdx="0" presStyleCnt="2"/>
      <dgm:spPr/>
    </dgm:pt>
    <dgm:pt modelId="{B98D99D7-7E5E-5C47-AA55-D662AC97A5EC}" type="pres">
      <dgm:prSet presAssocID="{232F597C-D12E-4B76-BC17-66A4676E1B96}" presName="parentText" presStyleLbl="node1" presStyleIdx="1" presStyleCnt="2">
        <dgm:presLayoutVars>
          <dgm:chMax val="0"/>
          <dgm:bulletEnabled val="1"/>
        </dgm:presLayoutVars>
      </dgm:prSet>
      <dgm:spPr/>
    </dgm:pt>
    <dgm:pt modelId="{83B0EB3E-7AEA-7345-B625-67913B470EA6}" type="pres">
      <dgm:prSet presAssocID="{232F597C-D12E-4B76-BC17-66A4676E1B96}" presName="negativeSpace" presStyleCnt="0"/>
      <dgm:spPr/>
    </dgm:pt>
    <dgm:pt modelId="{1C8E5DA6-0EA6-664F-A684-24298263C1DA}" type="pres">
      <dgm:prSet presAssocID="{232F597C-D12E-4B76-BC17-66A4676E1B96}" presName="childText" presStyleLbl="conFgAcc1" presStyleIdx="1" presStyleCnt="2">
        <dgm:presLayoutVars>
          <dgm:bulletEnabled val="1"/>
        </dgm:presLayoutVars>
      </dgm:prSet>
      <dgm:spPr/>
    </dgm:pt>
  </dgm:ptLst>
  <dgm:cxnLst>
    <dgm:cxn modelId="{20CE8500-20D1-4723-AB29-28EF80D1BB98}" srcId="{232F597C-D12E-4B76-BC17-66A4676E1B96}" destId="{7E2B3E12-646E-449F-A58D-06FE5D5B6FE0}" srcOrd="0" destOrd="0" parTransId="{E54A7D25-19F4-4A93-B35E-DFDC9C4046C1}" sibTransId="{84CFF528-DBC7-411F-A132-804E1FCAB777}"/>
    <dgm:cxn modelId="{56C6E303-A243-7844-82CF-0F5DC7D7A268}" type="presOf" srcId="{E279356C-6771-45FD-96E0-30C7A3057392}" destId="{460B2639-6437-0243-93D4-61068897A1EB}" srcOrd="0" destOrd="0" presId="urn:microsoft.com/office/officeart/2005/8/layout/list1"/>
    <dgm:cxn modelId="{BB19BE10-9945-43E8-890B-E279D0001B77}" srcId="{E279356C-6771-45FD-96E0-30C7A3057392}" destId="{232F597C-D12E-4B76-BC17-66A4676E1B96}" srcOrd="1" destOrd="0" parTransId="{541DFB5F-9251-41DD-A166-0E3F45B4525A}" sibTransId="{1C9BB88B-C776-49E3-8623-88EA7E491E41}"/>
    <dgm:cxn modelId="{56ADF620-9F0F-49BA-905A-BB35690875A1}" srcId="{E279356C-6771-45FD-96E0-30C7A3057392}" destId="{BC022D47-F77B-4A74-B32D-0FF299D27BC5}" srcOrd="0" destOrd="0" parTransId="{E569069F-1CBE-485F-9524-3BB5283D5507}" sibTransId="{674F9A58-666B-41FD-9E32-D1864D237C30}"/>
    <dgm:cxn modelId="{576B1B33-5F77-9049-8825-A1FCB4D4C40C}" type="presOf" srcId="{96131204-E9AA-4E34-841F-91D1FC87A421}" destId="{8C18DFFB-93FC-2845-9336-07FF63707D06}" srcOrd="0" destOrd="0" presId="urn:microsoft.com/office/officeart/2005/8/layout/list1"/>
    <dgm:cxn modelId="{7331CA40-1C81-6A4F-9506-A5A667DA88D3}" type="presOf" srcId="{BC022D47-F77B-4A74-B32D-0FF299D27BC5}" destId="{F332EC3D-5D5F-044D-8E73-23F1DB58F652}" srcOrd="1" destOrd="0" presId="urn:microsoft.com/office/officeart/2005/8/layout/list1"/>
    <dgm:cxn modelId="{78A11242-84F2-FA4E-B3D1-6482489D44D3}" type="presOf" srcId="{BC022D47-F77B-4A74-B32D-0FF299D27BC5}" destId="{4921AEF1-1EDA-2447-8D7A-B53717AD7C59}" srcOrd="0" destOrd="0" presId="urn:microsoft.com/office/officeart/2005/8/layout/list1"/>
    <dgm:cxn modelId="{EB4A5550-9AC1-4B91-94DB-372FFFEAC702}" srcId="{232F597C-D12E-4B76-BC17-66A4676E1B96}" destId="{5EBA1085-CD1D-4D4B-A19C-F1BF07C18303}" srcOrd="1" destOrd="0" parTransId="{F09E2181-15E7-4615-9EDE-16062602D841}" sibTransId="{6451E691-6AFB-45AB-8D20-E0F66FEC4146}"/>
    <dgm:cxn modelId="{F3B64F69-9D56-4D8A-B047-3F57D75A08E3}" srcId="{BC022D47-F77B-4A74-B32D-0FF299D27BC5}" destId="{96131204-E9AA-4E34-841F-91D1FC87A421}" srcOrd="0" destOrd="0" parTransId="{346D806E-EBA3-4666-B565-CFEE74197181}" sibTransId="{2EE1F557-6EF4-4E0A-AF0C-FF6D49F48C51}"/>
    <dgm:cxn modelId="{0E907173-9BFC-1D41-9A4F-9045299F8565}" type="presOf" srcId="{232F597C-D12E-4B76-BC17-66A4676E1B96}" destId="{B98D99D7-7E5E-5C47-AA55-D662AC97A5EC}" srcOrd="1" destOrd="0" presId="urn:microsoft.com/office/officeart/2005/8/layout/list1"/>
    <dgm:cxn modelId="{7666888A-5890-DA46-9758-7151114F0DFC}" type="presOf" srcId="{232F597C-D12E-4B76-BC17-66A4676E1B96}" destId="{C64E2E09-E69B-A049-958D-DF34FC579F69}" srcOrd="0" destOrd="0" presId="urn:microsoft.com/office/officeart/2005/8/layout/list1"/>
    <dgm:cxn modelId="{5CFDCE9F-8937-BC46-A06D-4FFDE3ABC911}" type="presOf" srcId="{5EBA1085-CD1D-4D4B-A19C-F1BF07C18303}" destId="{1C8E5DA6-0EA6-664F-A684-24298263C1DA}" srcOrd="0" destOrd="1" presId="urn:microsoft.com/office/officeart/2005/8/layout/list1"/>
    <dgm:cxn modelId="{20903DB1-A3B9-3E4E-9307-EB428D2C720F}" type="presOf" srcId="{7E2B3E12-646E-449F-A58D-06FE5D5B6FE0}" destId="{1C8E5DA6-0EA6-664F-A684-24298263C1DA}" srcOrd="0" destOrd="0" presId="urn:microsoft.com/office/officeart/2005/8/layout/list1"/>
    <dgm:cxn modelId="{C247FAAE-B5DF-C540-8044-BCAC64EB6F5B}" type="presParOf" srcId="{460B2639-6437-0243-93D4-61068897A1EB}" destId="{A6C5B6EE-3378-8B42-BA5E-2724C9DD58C1}" srcOrd="0" destOrd="0" presId="urn:microsoft.com/office/officeart/2005/8/layout/list1"/>
    <dgm:cxn modelId="{D450BD22-6BBE-AA4E-A022-2A6E768932A7}" type="presParOf" srcId="{A6C5B6EE-3378-8B42-BA5E-2724C9DD58C1}" destId="{4921AEF1-1EDA-2447-8D7A-B53717AD7C59}" srcOrd="0" destOrd="0" presId="urn:microsoft.com/office/officeart/2005/8/layout/list1"/>
    <dgm:cxn modelId="{0DE1F4F9-E3D1-034C-930A-D4D014F79CAD}" type="presParOf" srcId="{A6C5B6EE-3378-8B42-BA5E-2724C9DD58C1}" destId="{F332EC3D-5D5F-044D-8E73-23F1DB58F652}" srcOrd="1" destOrd="0" presId="urn:microsoft.com/office/officeart/2005/8/layout/list1"/>
    <dgm:cxn modelId="{1724AC10-54A7-EF4A-B121-4C2D17E48310}" type="presParOf" srcId="{460B2639-6437-0243-93D4-61068897A1EB}" destId="{58457AE4-CD06-2342-970D-5A53B0A7AFA2}" srcOrd="1" destOrd="0" presId="urn:microsoft.com/office/officeart/2005/8/layout/list1"/>
    <dgm:cxn modelId="{59668989-308B-0A46-92CF-00FCB3335AAD}" type="presParOf" srcId="{460B2639-6437-0243-93D4-61068897A1EB}" destId="{8C18DFFB-93FC-2845-9336-07FF63707D06}" srcOrd="2" destOrd="0" presId="urn:microsoft.com/office/officeart/2005/8/layout/list1"/>
    <dgm:cxn modelId="{EABC9FC1-2165-844F-AA35-E4ADCF62A4AA}" type="presParOf" srcId="{460B2639-6437-0243-93D4-61068897A1EB}" destId="{AC52ECE1-E758-6E40-AE37-10C73799BDE6}" srcOrd="3" destOrd="0" presId="urn:microsoft.com/office/officeart/2005/8/layout/list1"/>
    <dgm:cxn modelId="{2C3F282D-A981-B040-A408-AAFA13853769}" type="presParOf" srcId="{460B2639-6437-0243-93D4-61068897A1EB}" destId="{77E4D448-C23E-FC4C-9066-F3B5DA38D197}" srcOrd="4" destOrd="0" presId="urn:microsoft.com/office/officeart/2005/8/layout/list1"/>
    <dgm:cxn modelId="{EF54F33B-A3E7-D744-AB63-950A0B97ACA8}" type="presParOf" srcId="{77E4D448-C23E-FC4C-9066-F3B5DA38D197}" destId="{C64E2E09-E69B-A049-958D-DF34FC579F69}" srcOrd="0" destOrd="0" presId="urn:microsoft.com/office/officeart/2005/8/layout/list1"/>
    <dgm:cxn modelId="{F9E7AED5-2DD7-2444-8D2E-7E0F40A8E594}" type="presParOf" srcId="{77E4D448-C23E-FC4C-9066-F3B5DA38D197}" destId="{B98D99D7-7E5E-5C47-AA55-D662AC97A5EC}" srcOrd="1" destOrd="0" presId="urn:microsoft.com/office/officeart/2005/8/layout/list1"/>
    <dgm:cxn modelId="{571DEE66-3B62-4B44-83D2-869DBC6B42CA}" type="presParOf" srcId="{460B2639-6437-0243-93D4-61068897A1EB}" destId="{83B0EB3E-7AEA-7345-B625-67913B470EA6}" srcOrd="5" destOrd="0" presId="urn:microsoft.com/office/officeart/2005/8/layout/list1"/>
    <dgm:cxn modelId="{CF96F913-4C3F-D54D-A01C-71FA7ECF1010}" type="presParOf" srcId="{460B2639-6437-0243-93D4-61068897A1EB}" destId="{1C8E5DA6-0EA6-664F-A684-24298263C1D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89CABF-FB9D-49E8-9560-D000FA0FCC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537C99-3C58-4597-8929-C4B8618C0200}">
      <dgm:prSet custT="1"/>
      <dgm:spPr/>
      <dgm:t>
        <a:bodyPr/>
        <a:lstStyle/>
        <a:p>
          <a:r>
            <a:rPr lang="en-US" sz="2000" dirty="0"/>
            <a:t>Light footprint</a:t>
          </a:r>
        </a:p>
      </dgm:t>
    </dgm:pt>
    <dgm:pt modelId="{E982C989-80E4-4E02-9444-49342F3A926C}" type="parTrans" cxnId="{5F188A2C-2D16-4B28-9DF3-9959D92FBFB7}">
      <dgm:prSet/>
      <dgm:spPr/>
      <dgm:t>
        <a:bodyPr/>
        <a:lstStyle/>
        <a:p>
          <a:endParaRPr lang="en-US"/>
        </a:p>
      </dgm:t>
    </dgm:pt>
    <dgm:pt modelId="{89D20F88-7334-47AC-9242-89ED217619C6}" type="sibTrans" cxnId="{5F188A2C-2D16-4B28-9DF3-9959D92FBFB7}">
      <dgm:prSet/>
      <dgm:spPr/>
      <dgm:t>
        <a:bodyPr/>
        <a:lstStyle/>
        <a:p>
          <a:endParaRPr lang="en-US"/>
        </a:p>
      </dgm:t>
    </dgm:pt>
    <dgm:pt modelId="{E1BFF056-C904-4F34-BD11-5F1FDB872B3B}">
      <dgm:prSet custT="1"/>
      <dgm:spPr/>
      <dgm:t>
        <a:bodyPr/>
        <a:lstStyle/>
        <a:p>
          <a:r>
            <a:rPr lang="en-US" sz="2000" dirty="0"/>
            <a:t>Can be deployed within milliseconds</a:t>
          </a:r>
        </a:p>
      </dgm:t>
    </dgm:pt>
    <dgm:pt modelId="{4C0783CF-F38B-4366-991E-385AF715316A}" type="parTrans" cxnId="{48B44577-5C9C-4631-9A6F-CD25E3D9D074}">
      <dgm:prSet/>
      <dgm:spPr/>
      <dgm:t>
        <a:bodyPr/>
        <a:lstStyle/>
        <a:p>
          <a:endParaRPr lang="en-US"/>
        </a:p>
      </dgm:t>
    </dgm:pt>
    <dgm:pt modelId="{DE4F9F3C-3D3D-4341-AA5D-218697731405}" type="sibTrans" cxnId="{48B44577-5C9C-4631-9A6F-CD25E3D9D074}">
      <dgm:prSet/>
      <dgm:spPr/>
      <dgm:t>
        <a:bodyPr/>
        <a:lstStyle/>
        <a:p>
          <a:endParaRPr lang="en-US"/>
        </a:p>
      </dgm:t>
    </dgm:pt>
    <dgm:pt modelId="{7A0154F6-6C07-477E-A645-0246B16F6D5D}">
      <dgm:prSet custT="1"/>
      <dgm:spPr/>
      <dgm:t>
        <a:bodyPr/>
        <a:lstStyle/>
        <a:p>
          <a:r>
            <a:rPr lang="en-US" sz="2000" dirty="0"/>
            <a:t>Flexible (can run on any computer, infrastructure, cloud environment)</a:t>
          </a:r>
        </a:p>
      </dgm:t>
    </dgm:pt>
    <dgm:pt modelId="{0E0D12B1-A293-4D0F-83E1-B5A4BF85F137}" type="parTrans" cxnId="{E48C668D-24BE-4EF0-A9F7-0599DEC391FA}">
      <dgm:prSet/>
      <dgm:spPr/>
      <dgm:t>
        <a:bodyPr/>
        <a:lstStyle/>
        <a:p>
          <a:endParaRPr lang="en-US"/>
        </a:p>
      </dgm:t>
    </dgm:pt>
    <dgm:pt modelId="{FC034936-9A64-452C-B775-53623CB2232A}" type="sibTrans" cxnId="{E48C668D-24BE-4EF0-A9F7-0599DEC391FA}">
      <dgm:prSet/>
      <dgm:spPr/>
      <dgm:t>
        <a:bodyPr/>
        <a:lstStyle/>
        <a:p>
          <a:endParaRPr lang="en-US"/>
        </a:p>
      </dgm:t>
    </dgm:pt>
    <dgm:pt modelId="{81D815B5-7324-4975-AFAF-C0C3D6E15541}">
      <dgm:prSet custT="1"/>
      <dgm:spPr/>
      <dgm:t>
        <a:bodyPr/>
        <a:lstStyle/>
        <a:p>
          <a:r>
            <a:rPr lang="en-US" sz="2000" dirty="0"/>
            <a:t>Scaled up or down easily</a:t>
          </a:r>
        </a:p>
      </dgm:t>
    </dgm:pt>
    <dgm:pt modelId="{63FD1D7A-AA87-4D89-9FDE-E9F8AF2E522E}" type="parTrans" cxnId="{3AC7E44B-6C55-4E61-81F0-EA81AB808F0E}">
      <dgm:prSet/>
      <dgm:spPr/>
      <dgm:t>
        <a:bodyPr/>
        <a:lstStyle/>
        <a:p>
          <a:endParaRPr lang="en-US"/>
        </a:p>
      </dgm:t>
    </dgm:pt>
    <dgm:pt modelId="{3664C7DD-5FDA-4D1B-A0DB-8132C7077064}" type="sibTrans" cxnId="{3AC7E44B-6C55-4E61-81F0-EA81AB808F0E}">
      <dgm:prSet/>
      <dgm:spPr/>
      <dgm:t>
        <a:bodyPr/>
        <a:lstStyle/>
        <a:p>
          <a:endParaRPr lang="en-US"/>
        </a:p>
      </dgm:t>
    </dgm:pt>
    <dgm:pt modelId="{65B7A32F-A91A-484F-BB01-9889671FE5D6}">
      <dgm:prSet custT="1"/>
      <dgm:spPr/>
      <dgm:t>
        <a:bodyPr/>
        <a:lstStyle/>
        <a:p>
          <a:r>
            <a:rPr lang="en-US" sz="2000" dirty="0"/>
            <a:t>Rich ecosystem</a:t>
          </a:r>
        </a:p>
      </dgm:t>
    </dgm:pt>
    <dgm:pt modelId="{D6E406E6-4AB5-4B29-8DBB-1D20F46E2ACA}" type="parTrans" cxnId="{B635EBA0-F63A-45E5-AE22-4C0EFA4EAE85}">
      <dgm:prSet/>
      <dgm:spPr/>
      <dgm:t>
        <a:bodyPr/>
        <a:lstStyle/>
        <a:p>
          <a:endParaRPr lang="en-US"/>
        </a:p>
      </dgm:t>
    </dgm:pt>
    <dgm:pt modelId="{173445E6-8AEB-4333-A669-3EAA5EBF791A}" type="sibTrans" cxnId="{B635EBA0-F63A-45E5-AE22-4C0EFA4EAE85}">
      <dgm:prSet/>
      <dgm:spPr/>
      <dgm:t>
        <a:bodyPr/>
        <a:lstStyle/>
        <a:p>
          <a:endParaRPr lang="en-US"/>
        </a:p>
      </dgm:t>
    </dgm:pt>
    <dgm:pt modelId="{8E30A245-8AD4-4DB8-B757-DCA09E52C597}">
      <dgm:prSet custT="1"/>
      <dgm:spPr/>
      <dgm:t>
        <a:bodyPr/>
        <a:lstStyle/>
        <a:p>
          <a:r>
            <a:rPr lang="en-US" sz="2000" dirty="0"/>
            <a:t>Use less memory and CPU than VMs running similar workloads</a:t>
          </a:r>
        </a:p>
      </dgm:t>
    </dgm:pt>
    <dgm:pt modelId="{859C3495-83CC-42C8-88D6-647BCAEEA910}" type="parTrans" cxnId="{07D58D56-99B9-4ECC-81AC-F9BD15CDB6CC}">
      <dgm:prSet/>
      <dgm:spPr/>
      <dgm:t>
        <a:bodyPr/>
        <a:lstStyle/>
        <a:p>
          <a:endParaRPr lang="en-US"/>
        </a:p>
      </dgm:t>
    </dgm:pt>
    <dgm:pt modelId="{18ECDF6A-5E6C-464B-A1A5-819563B80567}" type="sibTrans" cxnId="{07D58D56-99B9-4ECC-81AC-F9BD15CDB6CC}">
      <dgm:prSet/>
      <dgm:spPr/>
      <dgm:t>
        <a:bodyPr/>
        <a:lstStyle/>
        <a:p>
          <a:endParaRPr lang="en-US"/>
        </a:p>
      </dgm:t>
    </dgm:pt>
    <dgm:pt modelId="{1B9BD931-D8F3-4447-84D6-2DE5E392C170}">
      <dgm:prSet custT="1"/>
      <dgm:spPr/>
      <dgm:t>
        <a:bodyPr/>
        <a:lstStyle/>
        <a:p>
          <a:r>
            <a:rPr lang="en-US" sz="2000" dirty="0"/>
            <a:t>Increase productivity with reduced overhead</a:t>
          </a:r>
        </a:p>
      </dgm:t>
    </dgm:pt>
    <dgm:pt modelId="{FBA4A7FB-5C85-4914-8861-691DA592CE73}" type="parTrans" cxnId="{4CD8BBEF-2AD5-4A04-ADA6-87CD7213ED69}">
      <dgm:prSet/>
      <dgm:spPr/>
      <dgm:t>
        <a:bodyPr/>
        <a:lstStyle/>
        <a:p>
          <a:endParaRPr lang="en-US"/>
        </a:p>
      </dgm:t>
    </dgm:pt>
    <dgm:pt modelId="{73CF6933-B874-4B30-847C-167D8529A436}" type="sibTrans" cxnId="{4CD8BBEF-2AD5-4A04-ADA6-87CD7213ED69}">
      <dgm:prSet/>
      <dgm:spPr/>
      <dgm:t>
        <a:bodyPr/>
        <a:lstStyle/>
        <a:p>
          <a:endParaRPr lang="en-US"/>
        </a:p>
      </dgm:t>
    </dgm:pt>
    <dgm:pt modelId="{DF6A2879-FE6A-46CA-8D31-AD716DDF6DAD}">
      <dgm:prSet custT="1"/>
      <dgm:spPr/>
      <dgm:t>
        <a:bodyPr/>
        <a:lstStyle/>
        <a:p>
          <a:r>
            <a:rPr lang="en-US" sz="2000" dirty="0"/>
            <a:t>Portable and consistent</a:t>
          </a:r>
        </a:p>
      </dgm:t>
    </dgm:pt>
    <dgm:pt modelId="{AEA1DAE4-3CE3-4638-A0E6-33AF252BE2AF}" type="parTrans" cxnId="{C1165B76-D297-4F04-B62F-52BCEA145AE0}">
      <dgm:prSet/>
      <dgm:spPr/>
      <dgm:t>
        <a:bodyPr/>
        <a:lstStyle/>
        <a:p>
          <a:endParaRPr lang="en-US"/>
        </a:p>
      </dgm:t>
    </dgm:pt>
    <dgm:pt modelId="{8B75DAFF-94EA-44B9-8F59-42C588CE592A}" type="sibTrans" cxnId="{C1165B76-D297-4F04-B62F-52BCEA145AE0}">
      <dgm:prSet/>
      <dgm:spPr/>
      <dgm:t>
        <a:bodyPr/>
        <a:lstStyle/>
        <a:p>
          <a:endParaRPr lang="en-US"/>
        </a:p>
      </dgm:t>
    </dgm:pt>
    <dgm:pt modelId="{15A7F684-1A14-4A14-8282-582D000FA54C}" type="pres">
      <dgm:prSet presAssocID="{4E89CABF-FB9D-49E8-9560-D000FA0FCCDE}" presName="root" presStyleCnt="0">
        <dgm:presLayoutVars>
          <dgm:dir/>
          <dgm:resizeHandles val="exact"/>
        </dgm:presLayoutVars>
      </dgm:prSet>
      <dgm:spPr/>
    </dgm:pt>
    <dgm:pt modelId="{F70358A1-4BB7-4C7A-B24A-2EBF9142224B}" type="pres">
      <dgm:prSet presAssocID="{C7537C99-3C58-4597-8929-C4B8618C0200}" presName="compNode" presStyleCnt="0"/>
      <dgm:spPr/>
    </dgm:pt>
    <dgm:pt modelId="{64C32B8B-8CB2-499E-9432-329DE1DF8626}" type="pres">
      <dgm:prSet presAssocID="{C7537C99-3C58-4597-8929-C4B8618C0200}" presName="bgRect" presStyleLbl="bgShp" presStyleIdx="0" presStyleCnt="8"/>
      <dgm:spPr/>
    </dgm:pt>
    <dgm:pt modelId="{A66112D1-73AB-47D2-9FA6-7599E3C96AB4}" type="pres">
      <dgm:prSet presAssocID="{C7537C99-3C58-4597-8929-C4B8618C020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print"/>
        </a:ext>
      </dgm:extLst>
    </dgm:pt>
    <dgm:pt modelId="{68C30DCF-1599-42E3-BE96-B099357A32FA}" type="pres">
      <dgm:prSet presAssocID="{C7537C99-3C58-4597-8929-C4B8618C0200}" presName="spaceRect" presStyleCnt="0"/>
      <dgm:spPr/>
    </dgm:pt>
    <dgm:pt modelId="{AEB21715-17A8-4857-9341-97D4F595993E}" type="pres">
      <dgm:prSet presAssocID="{C7537C99-3C58-4597-8929-C4B8618C0200}" presName="parTx" presStyleLbl="revTx" presStyleIdx="0" presStyleCnt="8">
        <dgm:presLayoutVars>
          <dgm:chMax val="0"/>
          <dgm:chPref val="0"/>
        </dgm:presLayoutVars>
      </dgm:prSet>
      <dgm:spPr/>
    </dgm:pt>
    <dgm:pt modelId="{AEEA5D30-854B-434C-90A8-CAEB399F7B0D}" type="pres">
      <dgm:prSet presAssocID="{89D20F88-7334-47AC-9242-89ED217619C6}" presName="sibTrans" presStyleCnt="0"/>
      <dgm:spPr/>
    </dgm:pt>
    <dgm:pt modelId="{5C7E6D71-EF66-438E-92C2-1DE505C017E7}" type="pres">
      <dgm:prSet presAssocID="{E1BFF056-C904-4F34-BD11-5F1FDB872B3B}" presName="compNode" presStyleCnt="0"/>
      <dgm:spPr/>
    </dgm:pt>
    <dgm:pt modelId="{1A630458-78A2-4D2C-B01B-71CDAE1206A7}" type="pres">
      <dgm:prSet presAssocID="{E1BFF056-C904-4F34-BD11-5F1FDB872B3B}" presName="bgRect" presStyleLbl="bgShp" presStyleIdx="1" presStyleCnt="8"/>
      <dgm:spPr/>
    </dgm:pt>
    <dgm:pt modelId="{863385DC-0E22-442D-85DB-9882DF8088E1}" type="pres">
      <dgm:prSet presAssocID="{E1BFF056-C904-4F34-BD11-5F1FDB872B3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F1930C6-036C-4BB9-8CB4-730DCA2265FF}" type="pres">
      <dgm:prSet presAssocID="{E1BFF056-C904-4F34-BD11-5F1FDB872B3B}" presName="spaceRect" presStyleCnt="0"/>
      <dgm:spPr/>
    </dgm:pt>
    <dgm:pt modelId="{AF36E6A2-7A8F-4C91-97CB-E250C13EF0A4}" type="pres">
      <dgm:prSet presAssocID="{E1BFF056-C904-4F34-BD11-5F1FDB872B3B}" presName="parTx" presStyleLbl="revTx" presStyleIdx="1" presStyleCnt="8">
        <dgm:presLayoutVars>
          <dgm:chMax val="0"/>
          <dgm:chPref val="0"/>
        </dgm:presLayoutVars>
      </dgm:prSet>
      <dgm:spPr/>
    </dgm:pt>
    <dgm:pt modelId="{57F42058-788B-401B-A990-5C866D8892A7}" type="pres">
      <dgm:prSet presAssocID="{DE4F9F3C-3D3D-4341-AA5D-218697731405}" presName="sibTrans" presStyleCnt="0"/>
      <dgm:spPr/>
    </dgm:pt>
    <dgm:pt modelId="{00BA2BF5-22FC-43C3-B1EF-0EE561A27704}" type="pres">
      <dgm:prSet presAssocID="{7A0154F6-6C07-477E-A645-0246B16F6D5D}" presName="compNode" presStyleCnt="0"/>
      <dgm:spPr/>
    </dgm:pt>
    <dgm:pt modelId="{16BE40E6-2FA6-455C-ADA8-4EE7BAE5D9C2}" type="pres">
      <dgm:prSet presAssocID="{7A0154F6-6C07-477E-A645-0246B16F6D5D}" presName="bgRect" presStyleLbl="bgShp" presStyleIdx="2" presStyleCnt="8"/>
      <dgm:spPr/>
    </dgm:pt>
    <dgm:pt modelId="{7E1066DC-A64D-4967-ADDA-9A0FC7C90383}" type="pres">
      <dgm:prSet presAssocID="{7A0154F6-6C07-477E-A645-0246B16F6D5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BAFC69D0-F683-41F6-923D-C832FCD75EEB}" type="pres">
      <dgm:prSet presAssocID="{7A0154F6-6C07-477E-A645-0246B16F6D5D}" presName="spaceRect" presStyleCnt="0"/>
      <dgm:spPr/>
    </dgm:pt>
    <dgm:pt modelId="{3784FB55-4F3C-471B-A958-BB65C0598D33}" type="pres">
      <dgm:prSet presAssocID="{7A0154F6-6C07-477E-A645-0246B16F6D5D}" presName="parTx" presStyleLbl="revTx" presStyleIdx="2" presStyleCnt="8">
        <dgm:presLayoutVars>
          <dgm:chMax val="0"/>
          <dgm:chPref val="0"/>
        </dgm:presLayoutVars>
      </dgm:prSet>
      <dgm:spPr/>
    </dgm:pt>
    <dgm:pt modelId="{2070A59F-A688-4D60-AB1E-8CD72ADA6319}" type="pres">
      <dgm:prSet presAssocID="{FC034936-9A64-452C-B775-53623CB2232A}" presName="sibTrans" presStyleCnt="0"/>
      <dgm:spPr/>
    </dgm:pt>
    <dgm:pt modelId="{68E308BA-4357-41B1-9260-FAC689D308E6}" type="pres">
      <dgm:prSet presAssocID="{81D815B5-7324-4975-AFAF-C0C3D6E15541}" presName="compNode" presStyleCnt="0"/>
      <dgm:spPr/>
    </dgm:pt>
    <dgm:pt modelId="{DBF82C71-3791-4A0D-832E-95B95E3BC46F}" type="pres">
      <dgm:prSet presAssocID="{81D815B5-7324-4975-AFAF-C0C3D6E15541}" presName="bgRect" presStyleLbl="bgShp" presStyleIdx="3" presStyleCnt="8"/>
      <dgm:spPr/>
    </dgm:pt>
    <dgm:pt modelId="{C396645F-E481-4017-A6F3-9587A65DCAD0}" type="pres">
      <dgm:prSet presAssocID="{81D815B5-7324-4975-AFAF-C0C3D6E1554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C0C0BA57-41C3-45F9-BDEA-87B089710009}" type="pres">
      <dgm:prSet presAssocID="{81D815B5-7324-4975-AFAF-C0C3D6E15541}" presName="spaceRect" presStyleCnt="0"/>
      <dgm:spPr/>
    </dgm:pt>
    <dgm:pt modelId="{588EA4DE-6319-4366-8BCA-5A6BAF9013AB}" type="pres">
      <dgm:prSet presAssocID="{81D815B5-7324-4975-AFAF-C0C3D6E15541}" presName="parTx" presStyleLbl="revTx" presStyleIdx="3" presStyleCnt="8">
        <dgm:presLayoutVars>
          <dgm:chMax val="0"/>
          <dgm:chPref val="0"/>
        </dgm:presLayoutVars>
      </dgm:prSet>
      <dgm:spPr/>
    </dgm:pt>
    <dgm:pt modelId="{4E50DD51-21C3-4C1B-B780-49EC91FC7F87}" type="pres">
      <dgm:prSet presAssocID="{3664C7DD-5FDA-4D1B-A0DB-8132C7077064}" presName="sibTrans" presStyleCnt="0"/>
      <dgm:spPr/>
    </dgm:pt>
    <dgm:pt modelId="{098D6980-3828-4C6D-B1C6-D12AD394A2E6}" type="pres">
      <dgm:prSet presAssocID="{65B7A32F-A91A-484F-BB01-9889671FE5D6}" presName="compNode" presStyleCnt="0"/>
      <dgm:spPr/>
    </dgm:pt>
    <dgm:pt modelId="{6A8A6251-BFDB-4D29-B008-875FB832F9ED}" type="pres">
      <dgm:prSet presAssocID="{65B7A32F-A91A-484F-BB01-9889671FE5D6}" presName="bgRect" presStyleLbl="bgShp" presStyleIdx="4" presStyleCnt="8"/>
      <dgm:spPr/>
    </dgm:pt>
    <dgm:pt modelId="{7FBBAD51-8D25-4D4D-AA95-78F0A5CE60EC}" type="pres">
      <dgm:prSet presAssocID="{65B7A32F-A91A-484F-BB01-9889671FE5D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D9605C00-F5DE-4E36-95A8-8D54058141B3}" type="pres">
      <dgm:prSet presAssocID="{65B7A32F-A91A-484F-BB01-9889671FE5D6}" presName="spaceRect" presStyleCnt="0"/>
      <dgm:spPr/>
    </dgm:pt>
    <dgm:pt modelId="{05432399-1AF7-41F3-AB7E-7CE5294A6ED6}" type="pres">
      <dgm:prSet presAssocID="{65B7A32F-A91A-484F-BB01-9889671FE5D6}" presName="parTx" presStyleLbl="revTx" presStyleIdx="4" presStyleCnt="8">
        <dgm:presLayoutVars>
          <dgm:chMax val="0"/>
          <dgm:chPref val="0"/>
        </dgm:presLayoutVars>
      </dgm:prSet>
      <dgm:spPr/>
    </dgm:pt>
    <dgm:pt modelId="{FA56DC28-7739-4862-946D-64F949448FB0}" type="pres">
      <dgm:prSet presAssocID="{173445E6-8AEB-4333-A669-3EAA5EBF791A}" presName="sibTrans" presStyleCnt="0"/>
      <dgm:spPr/>
    </dgm:pt>
    <dgm:pt modelId="{C27A0D18-D9DF-42B9-AC12-742B9D6031B4}" type="pres">
      <dgm:prSet presAssocID="{8E30A245-8AD4-4DB8-B757-DCA09E52C597}" presName="compNode" presStyleCnt="0"/>
      <dgm:spPr/>
    </dgm:pt>
    <dgm:pt modelId="{D74FD6DB-7F93-41CA-941B-E05CA01855D7}" type="pres">
      <dgm:prSet presAssocID="{8E30A245-8AD4-4DB8-B757-DCA09E52C597}" presName="bgRect" presStyleLbl="bgShp" presStyleIdx="5" presStyleCnt="8"/>
      <dgm:spPr/>
    </dgm:pt>
    <dgm:pt modelId="{BDA7EA7F-FE92-48D8-91C3-6959A92375E1}" type="pres">
      <dgm:prSet presAssocID="{8E30A245-8AD4-4DB8-B757-DCA09E52C59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CDEED001-60E4-4F4A-A1A9-0CB1DD85BC76}" type="pres">
      <dgm:prSet presAssocID="{8E30A245-8AD4-4DB8-B757-DCA09E52C597}" presName="spaceRect" presStyleCnt="0"/>
      <dgm:spPr/>
    </dgm:pt>
    <dgm:pt modelId="{AB3CB1E7-BB8A-40DD-990C-92391FBFCFD9}" type="pres">
      <dgm:prSet presAssocID="{8E30A245-8AD4-4DB8-B757-DCA09E52C597}" presName="parTx" presStyleLbl="revTx" presStyleIdx="5" presStyleCnt="8">
        <dgm:presLayoutVars>
          <dgm:chMax val="0"/>
          <dgm:chPref val="0"/>
        </dgm:presLayoutVars>
      </dgm:prSet>
      <dgm:spPr/>
    </dgm:pt>
    <dgm:pt modelId="{D4DF9043-8D21-4B24-A4D2-EB5577DAFF60}" type="pres">
      <dgm:prSet presAssocID="{18ECDF6A-5E6C-464B-A1A5-819563B80567}" presName="sibTrans" presStyleCnt="0"/>
      <dgm:spPr/>
    </dgm:pt>
    <dgm:pt modelId="{8DD9D6A9-3FC0-4D55-83A4-30D54941F8D0}" type="pres">
      <dgm:prSet presAssocID="{1B9BD931-D8F3-4447-84D6-2DE5E392C170}" presName="compNode" presStyleCnt="0"/>
      <dgm:spPr/>
    </dgm:pt>
    <dgm:pt modelId="{B6E0B487-288B-4E6D-B1AC-93E42BCEBD42}" type="pres">
      <dgm:prSet presAssocID="{1B9BD931-D8F3-4447-84D6-2DE5E392C170}" presName="bgRect" presStyleLbl="bgShp" presStyleIdx="6" presStyleCnt="8"/>
      <dgm:spPr/>
    </dgm:pt>
    <dgm:pt modelId="{D905EDCB-C4C3-44E0-A6FB-0165804A55DE}" type="pres">
      <dgm:prSet presAssocID="{1B9BD931-D8F3-4447-84D6-2DE5E392C17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107BB38A-02FE-4AFD-A917-AAD824A12DB7}" type="pres">
      <dgm:prSet presAssocID="{1B9BD931-D8F3-4447-84D6-2DE5E392C170}" presName="spaceRect" presStyleCnt="0"/>
      <dgm:spPr/>
    </dgm:pt>
    <dgm:pt modelId="{641C4ACD-FBFB-424D-ACD1-E5B527844FA7}" type="pres">
      <dgm:prSet presAssocID="{1B9BD931-D8F3-4447-84D6-2DE5E392C170}" presName="parTx" presStyleLbl="revTx" presStyleIdx="6" presStyleCnt="8">
        <dgm:presLayoutVars>
          <dgm:chMax val="0"/>
          <dgm:chPref val="0"/>
        </dgm:presLayoutVars>
      </dgm:prSet>
      <dgm:spPr/>
    </dgm:pt>
    <dgm:pt modelId="{39D14903-9412-4992-B044-E6FDED88888C}" type="pres">
      <dgm:prSet presAssocID="{73CF6933-B874-4B30-847C-167D8529A436}" presName="sibTrans" presStyleCnt="0"/>
      <dgm:spPr/>
    </dgm:pt>
    <dgm:pt modelId="{A6CD723A-78DB-4B88-B502-97939CAA3302}" type="pres">
      <dgm:prSet presAssocID="{DF6A2879-FE6A-46CA-8D31-AD716DDF6DAD}" presName="compNode" presStyleCnt="0"/>
      <dgm:spPr/>
    </dgm:pt>
    <dgm:pt modelId="{28EA7413-3B06-4908-8227-CA78F0394298}" type="pres">
      <dgm:prSet presAssocID="{DF6A2879-FE6A-46CA-8D31-AD716DDF6DAD}" presName="bgRect" presStyleLbl="bgShp" presStyleIdx="7" presStyleCnt="8"/>
      <dgm:spPr/>
    </dgm:pt>
    <dgm:pt modelId="{6BE0B265-F99A-4BAB-B5F4-0D21837A13F3}" type="pres">
      <dgm:prSet presAssocID="{DF6A2879-FE6A-46CA-8D31-AD716DDF6DA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Laptop"/>
        </a:ext>
      </dgm:extLst>
    </dgm:pt>
    <dgm:pt modelId="{9E90ED8D-8150-4652-9B58-F6E0DC1AABC1}" type="pres">
      <dgm:prSet presAssocID="{DF6A2879-FE6A-46CA-8D31-AD716DDF6DAD}" presName="spaceRect" presStyleCnt="0"/>
      <dgm:spPr/>
    </dgm:pt>
    <dgm:pt modelId="{937FA748-2875-4A1A-90CE-6B553AC955F1}" type="pres">
      <dgm:prSet presAssocID="{DF6A2879-FE6A-46CA-8D31-AD716DDF6DAD}" presName="parTx" presStyleLbl="revTx" presStyleIdx="7" presStyleCnt="8">
        <dgm:presLayoutVars>
          <dgm:chMax val="0"/>
          <dgm:chPref val="0"/>
        </dgm:presLayoutVars>
      </dgm:prSet>
      <dgm:spPr/>
    </dgm:pt>
  </dgm:ptLst>
  <dgm:cxnLst>
    <dgm:cxn modelId="{EEB59516-018C-4262-8196-E7074F42E203}" type="presOf" srcId="{65B7A32F-A91A-484F-BB01-9889671FE5D6}" destId="{05432399-1AF7-41F3-AB7E-7CE5294A6ED6}" srcOrd="0" destOrd="0" presId="urn:microsoft.com/office/officeart/2018/2/layout/IconVerticalSolidList"/>
    <dgm:cxn modelId="{5F188A2C-2D16-4B28-9DF3-9959D92FBFB7}" srcId="{4E89CABF-FB9D-49E8-9560-D000FA0FCCDE}" destId="{C7537C99-3C58-4597-8929-C4B8618C0200}" srcOrd="0" destOrd="0" parTransId="{E982C989-80E4-4E02-9444-49342F3A926C}" sibTransId="{89D20F88-7334-47AC-9242-89ED217619C6}"/>
    <dgm:cxn modelId="{3AC7E44B-6C55-4E61-81F0-EA81AB808F0E}" srcId="{4E89CABF-FB9D-49E8-9560-D000FA0FCCDE}" destId="{81D815B5-7324-4975-AFAF-C0C3D6E15541}" srcOrd="3" destOrd="0" parTransId="{63FD1D7A-AA87-4D89-9FDE-E9F8AF2E522E}" sibTransId="{3664C7DD-5FDA-4D1B-A0DB-8132C7077064}"/>
    <dgm:cxn modelId="{2C06DE54-358C-4B56-8EE8-16E499D53C9C}" type="presOf" srcId="{E1BFF056-C904-4F34-BD11-5F1FDB872B3B}" destId="{AF36E6A2-7A8F-4C91-97CB-E250C13EF0A4}" srcOrd="0" destOrd="0" presId="urn:microsoft.com/office/officeart/2018/2/layout/IconVerticalSolidList"/>
    <dgm:cxn modelId="{07D58D56-99B9-4ECC-81AC-F9BD15CDB6CC}" srcId="{4E89CABF-FB9D-49E8-9560-D000FA0FCCDE}" destId="{8E30A245-8AD4-4DB8-B757-DCA09E52C597}" srcOrd="5" destOrd="0" parTransId="{859C3495-83CC-42C8-88D6-647BCAEEA910}" sibTransId="{18ECDF6A-5E6C-464B-A1A5-819563B80567}"/>
    <dgm:cxn modelId="{C1165B76-D297-4F04-B62F-52BCEA145AE0}" srcId="{4E89CABF-FB9D-49E8-9560-D000FA0FCCDE}" destId="{DF6A2879-FE6A-46CA-8D31-AD716DDF6DAD}" srcOrd="7" destOrd="0" parTransId="{AEA1DAE4-3CE3-4638-A0E6-33AF252BE2AF}" sibTransId="{8B75DAFF-94EA-44B9-8F59-42C588CE592A}"/>
    <dgm:cxn modelId="{48B44577-5C9C-4631-9A6F-CD25E3D9D074}" srcId="{4E89CABF-FB9D-49E8-9560-D000FA0FCCDE}" destId="{E1BFF056-C904-4F34-BD11-5F1FDB872B3B}" srcOrd="1" destOrd="0" parTransId="{4C0783CF-F38B-4366-991E-385AF715316A}" sibTransId="{DE4F9F3C-3D3D-4341-AA5D-218697731405}"/>
    <dgm:cxn modelId="{22122D7E-805F-4B54-A329-94304C83D750}" type="presOf" srcId="{4E89CABF-FB9D-49E8-9560-D000FA0FCCDE}" destId="{15A7F684-1A14-4A14-8282-582D000FA54C}" srcOrd="0" destOrd="0" presId="urn:microsoft.com/office/officeart/2018/2/layout/IconVerticalSolidList"/>
    <dgm:cxn modelId="{E48C668D-24BE-4EF0-A9F7-0599DEC391FA}" srcId="{4E89CABF-FB9D-49E8-9560-D000FA0FCCDE}" destId="{7A0154F6-6C07-477E-A645-0246B16F6D5D}" srcOrd="2" destOrd="0" parTransId="{0E0D12B1-A293-4D0F-83E1-B5A4BF85F137}" sibTransId="{FC034936-9A64-452C-B775-53623CB2232A}"/>
    <dgm:cxn modelId="{B635EBA0-F63A-45E5-AE22-4C0EFA4EAE85}" srcId="{4E89CABF-FB9D-49E8-9560-D000FA0FCCDE}" destId="{65B7A32F-A91A-484F-BB01-9889671FE5D6}" srcOrd="4" destOrd="0" parTransId="{D6E406E6-4AB5-4B29-8DBB-1D20F46E2ACA}" sibTransId="{173445E6-8AEB-4333-A669-3EAA5EBF791A}"/>
    <dgm:cxn modelId="{63439FA3-5E8E-489C-9821-0C63E738B948}" type="presOf" srcId="{81D815B5-7324-4975-AFAF-C0C3D6E15541}" destId="{588EA4DE-6319-4366-8BCA-5A6BAF9013AB}" srcOrd="0" destOrd="0" presId="urn:microsoft.com/office/officeart/2018/2/layout/IconVerticalSolidList"/>
    <dgm:cxn modelId="{07B035B7-F0D8-4F1E-91FC-0B493665D479}" type="presOf" srcId="{1B9BD931-D8F3-4447-84D6-2DE5E392C170}" destId="{641C4ACD-FBFB-424D-ACD1-E5B527844FA7}" srcOrd="0" destOrd="0" presId="urn:microsoft.com/office/officeart/2018/2/layout/IconVerticalSolidList"/>
    <dgm:cxn modelId="{C294A1CD-6FE3-4289-92E2-2AFE2AA7C0AB}" type="presOf" srcId="{DF6A2879-FE6A-46CA-8D31-AD716DDF6DAD}" destId="{937FA748-2875-4A1A-90CE-6B553AC955F1}" srcOrd="0" destOrd="0" presId="urn:microsoft.com/office/officeart/2018/2/layout/IconVerticalSolidList"/>
    <dgm:cxn modelId="{99AE2ACF-7C57-4094-A146-E9A63F863124}" type="presOf" srcId="{C7537C99-3C58-4597-8929-C4B8618C0200}" destId="{AEB21715-17A8-4857-9341-97D4F595993E}" srcOrd="0" destOrd="0" presId="urn:microsoft.com/office/officeart/2018/2/layout/IconVerticalSolidList"/>
    <dgm:cxn modelId="{4CD8BBEF-2AD5-4A04-ADA6-87CD7213ED69}" srcId="{4E89CABF-FB9D-49E8-9560-D000FA0FCCDE}" destId="{1B9BD931-D8F3-4447-84D6-2DE5E392C170}" srcOrd="6" destOrd="0" parTransId="{FBA4A7FB-5C85-4914-8861-691DA592CE73}" sibTransId="{73CF6933-B874-4B30-847C-167D8529A436}"/>
    <dgm:cxn modelId="{192F4EF6-883D-4181-976C-3716404DDD56}" type="presOf" srcId="{7A0154F6-6C07-477E-A645-0246B16F6D5D}" destId="{3784FB55-4F3C-471B-A958-BB65C0598D33}" srcOrd="0" destOrd="0" presId="urn:microsoft.com/office/officeart/2018/2/layout/IconVerticalSolidList"/>
    <dgm:cxn modelId="{C10506FF-A719-43B6-848C-924E9103304D}" type="presOf" srcId="{8E30A245-8AD4-4DB8-B757-DCA09E52C597}" destId="{AB3CB1E7-BB8A-40DD-990C-92391FBFCFD9}" srcOrd="0" destOrd="0" presId="urn:microsoft.com/office/officeart/2018/2/layout/IconVerticalSolidList"/>
    <dgm:cxn modelId="{2E4EA2D5-2FC8-4935-9059-8135BECA3298}" type="presParOf" srcId="{15A7F684-1A14-4A14-8282-582D000FA54C}" destId="{F70358A1-4BB7-4C7A-B24A-2EBF9142224B}" srcOrd="0" destOrd="0" presId="urn:microsoft.com/office/officeart/2018/2/layout/IconVerticalSolidList"/>
    <dgm:cxn modelId="{DBEC3700-7D40-47EC-A551-79A94EB00D68}" type="presParOf" srcId="{F70358A1-4BB7-4C7A-B24A-2EBF9142224B}" destId="{64C32B8B-8CB2-499E-9432-329DE1DF8626}" srcOrd="0" destOrd="0" presId="urn:microsoft.com/office/officeart/2018/2/layout/IconVerticalSolidList"/>
    <dgm:cxn modelId="{4BBBFBF3-487C-4D76-8498-0AFFEAE5EF31}" type="presParOf" srcId="{F70358A1-4BB7-4C7A-B24A-2EBF9142224B}" destId="{A66112D1-73AB-47D2-9FA6-7599E3C96AB4}" srcOrd="1" destOrd="0" presId="urn:microsoft.com/office/officeart/2018/2/layout/IconVerticalSolidList"/>
    <dgm:cxn modelId="{AD115E40-A3AC-4208-9E97-07391A8D90C6}" type="presParOf" srcId="{F70358A1-4BB7-4C7A-B24A-2EBF9142224B}" destId="{68C30DCF-1599-42E3-BE96-B099357A32FA}" srcOrd="2" destOrd="0" presId="urn:microsoft.com/office/officeart/2018/2/layout/IconVerticalSolidList"/>
    <dgm:cxn modelId="{5822AC7F-3188-464B-AEC2-B72ED1A24E0A}" type="presParOf" srcId="{F70358A1-4BB7-4C7A-B24A-2EBF9142224B}" destId="{AEB21715-17A8-4857-9341-97D4F595993E}" srcOrd="3" destOrd="0" presId="urn:microsoft.com/office/officeart/2018/2/layout/IconVerticalSolidList"/>
    <dgm:cxn modelId="{F85F0F39-E0C5-47A5-B7D9-98A447DA9DF1}" type="presParOf" srcId="{15A7F684-1A14-4A14-8282-582D000FA54C}" destId="{AEEA5D30-854B-434C-90A8-CAEB399F7B0D}" srcOrd="1" destOrd="0" presId="urn:microsoft.com/office/officeart/2018/2/layout/IconVerticalSolidList"/>
    <dgm:cxn modelId="{59387176-3D80-44C7-B248-832DE7B65A5D}" type="presParOf" srcId="{15A7F684-1A14-4A14-8282-582D000FA54C}" destId="{5C7E6D71-EF66-438E-92C2-1DE505C017E7}" srcOrd="2" destOrd="0" presId="urn:microsoft.com/office/officeart/2018/2/layout/IconVerticalSolidList"/>
    <dgm:cxn modelId="{650CA8FA-5FA7-47D2-A395-AD28450AE638}" type="presParOf" srcId="{5C7E6D71-EF66-438E-92C2-1DE505C017E7}" destId="{1A630458-78A2-4D2C-B01B-71CDAE1206A7}" srcOrd="0" destOrd="0" presId="urn:microsoft.com/office/officeart/2018/2/layout/IconVerticalSolidList"/>
    <dgm:cxn modelId="{0B279544-FF3D-4FE6-B3C7-EAB3A91164D5}" type="presParOf" srcId="{5C7E6D71-EF66-438E-92C2-1DE505C017E7}" destId="{863385DC-0E22-442D-85DB-9882DF8088E1}" srcOrd="1" destOrd="0" presId="urn:microsoft.com/office/officeart/2018/2/layout/IconVerticalSolidList"/>
    <dgm:cxn modelId="{9EBE64D0-DFEC-47AA-8EF4-401141896A8F}" type="presParOf" srcId="{5C7E6D71-EF66-438E-92C2-1DE505C017E7}" destId="{9F1930C6-036C-4BB9-8CB4-730DCA2265FF}" srcOrd="2" destOrd="0" presId="urn:microsoft.com/office/officeart/2018/2/layout/IconVerticalSolidList"/>
    <dgm:cxn modelId="{8B8EC2D6-0D95-43E9-A118-053FB5AF86FC}" type="presParOf" srcId="{5C7E6D71-EF66-438E-92C2-1DE505C017E7}" destId="{AF36E6A2-7A8F-4C91-97CB-E250C13EF0A4}" srcOrd="3" destOrd="0" presId="urn:microsoft.com/office/officeart/2018/2/layout/IconVerticalSolidList"/>
    <dgm:cxn modelId="{C0B6FA61-A9F8-45DE-BED2-149F86B404E6}" type="presParOf" srcId="{15A7F684-1A14-4A14-8282-582D000FA54C}" destId="{57F42058-788B-401B-A990-5C866D8892A7}" srcOrd="3" destOrd="0" presId="urn:microsoft.com/office/officeart/2018/2/layout/IconVerticalSolidList"/>
    <dgm:cxn modelId="{249BB7D2-EA15-42D6-BA70-C0E969DED679}" type="presParOf" srcId="{15A7F684-1A14-4A14-8282-582D000FA54C}" destId="{00BA2BF5-22FC-43C3-B1EF-0EE561A27704}" srcOrd="4" destOrd="0" presId="urn:microsoft.com/office/officeart/2018/2/layout/IconVerticalSolidList"/>
    <dgm:cxn modelId="{13DE3E1E-4288-4229-9EF8-02C9E9FC93A5}" type="presParOf" srcId="{00BA2BF5-22FC-43C3-B1EF-0EE561A27704}" destId="{16BE40E6-2FA6-455C-ADA8-4EE7BAE5D9C2}" srcOrd="0" destOrd="0" presId="urn:microsoft.com/office/officeart/2018/2/layout/IconVerticalSolidList"/>
    <dgm:cxn modelId="{67C26253-B585-42A3-8C8E-E459A8C782B0}" type="presParOf" srcId="{00BA2BF5-22FC-43C3-B1EF-0EE561A27704}" destId="{7E1066DC-A64D-4967-ADDA-9A0FC7C90383}" srcOrd="1" destOrd="0" presId="urn:microsoft.com/office/officeart/2018/2/layout/IconVerticalSolidList"/>
    <dgm:cxn modelId="{3C2A51E9-6091-42D3-962A-FB9672CFB8BF}" type="presParOf" srcId="{00BA2BF5-22FC-43C3-B1EF-0EE561A27704}" destId="{BAFC69D0-F683-41F6-923D-C832FCD75EEB}" srcOrd="2" destOrd="0" presId="urn:microsoft.com/office/officeart/2018/2/layout/IconVerticalSolidList"/>
    <dgm:cxn modelId="{9FBB9DE3-5FB7-4212-9C64-5D8F13A8531D}" type="presParOf" srcId="{00BA2BF5-22FC-43C3-B1EF-0EE561A27704}" destId="{3784FB55-4F3C-471B-A958-BB65C0598D33}" srcOrd="3" destOrd="0" presId="urn:microsoft.com/office/officeart/2018/2/layout/IconVerticalSolidList"/>
    <dgm:cxn modelId="{848A8E1A-B3E8-4C1E-9DDD-F8C51F20E6FC}" type="presParOf" srcId="{15A7F684-1A14-4A14-8282-582D000FA54C}" destId="{2070A59F-A688-4D60-AB1E-8CD72ADA6319}" srcOrd="5" destOrd="0" presId="urn:microsoft.com/office/officeart/2018/2/layout/IconVerticalSolidList"/>
    <dgm:cxn modelId="{A48D9903-283F-4847-A584-51EFA42745ED}" type="presParOf" srcId="{15A7F684-1A14-4A14-8282-582D000FA54C}" destId="{68E308BA-4357-41B1-9260-FAC689D308E6}" srcOrd="6" destOrd="0" presId="urn:microsoft.com/office/officeart/2018/2/layout/IconVerticalSolidList"/>
    <dgm:cxn modelId="{8D16C53B-FA03-4617-8C0C-911B0CF7CD1D}" type="presParOf" srcId="{68E308BA-4357-41B1-9260-FAC689D308E6}" destId="{DBF82C71-3791-4A0D-832E-95B95E3BC46F}" srcOrd="0" destOrd="0" presId="urn:microsoft.com/office/officeart/2018/2/layout/IconVerticalSolidList"/>
    <dgm:cxn modelId="{3398B032-16EC-4186-8D7A-CD8D43F8E0A6}" type="presParOf" srcId="{68E308BA-4357-41B1-9260-FAC689D308E6}" destId="{C396645F-E481-4017-A6F3-9587A65DCAD0}" srcOrd="1" destOrd="0" presId="urn:microsoft.com/office/officeart/2018/2/layout/IconVerticalSolidList"/>
    <dgm:cxn modelId="{4E9C402E-52B8-451D-B6DA-709FFE1079BD}" type="presParOf" srcId="{68E308BA-4357-41B1-9260-FAC689D308E6}" destId="{C0C0BA57-41C3-45F9-BDEA-87B089710009}" srcOrd="2" destOrd="0" presId="urn:microsoft.com/office/officeart/2018/2/layout/IconVerticalSolidList"/>
    <dgm:cxn modelId="{91F3891B-3E88-4A9B-8D8C-FE6216403AC5}" type="presParOf" srcId="{68E308BA-4357-41B1-9260-FAC689D308E6}" destId="{588EA4DE-6319-4366-8BCA-5A6BAF9013AB}" srcOrd="3" destOrd="0" presId="urn:microsoft.com/office/officeart/2018/2/layout/IconVerticalSolidList"/>
    <dgm:cxn modelId="{B5EC9B8C-070F-43EC-BA8D-A8D3F0560CDC}" type="presParOf" srcId="{15A7F684-1A14-4A14-8282-582D000FA54C}" destId="{4E50DD51-21C3-4C1B-B780-49EC91FC7F87}" srcOrd="7" destOrd="0" presId="urn:microsoft.com/office/officeart/2018/2/layout/IconVerticalSolidList"/>
    <dgm:cxn modelId="{4C9686B4-6B6D-4031-B0A4-345945B74DBC}" type="presParOf" srcId="{15A7F684-1A14-4A14-8282-582D000FA54C}" destId="{098D6980-3828-4C6D-B1C6-D12AD394A2E6}" srcOrd="8" destOrd="0" presId="urn:microsoft.com/office/officeart/2018/2/layout/IconVerticalSolidList"/>
    <dgm:cxn modelId="{2BB96132-E40F-415D-B7CB-A0713D8FD8A8}" type="presParOf" srcId="{098D6980-3828-4C6D-B1C6-D12AD394A2E6}" destId="{6A8A6251-BFDB-4D29-B008-875FB832F9ED}" srcOrd="0" destOrd="0" presId="urn:microsoft.com/office/officeart/2018/2/layout/IconVerticalSolidList"/>
    <dgm:cxn modelId="{E3D9F67B-690F-4979-9CEF-93F1E23D134E}" type="presParOf" srcId="{098D6980-3828-4C6D-B1C6-D12AD394A2E6}" destId="{7FBBAD51-8D25-4D4D-AA95-78F0A5CE60EC}" srcOrd="1" destOrd="0" presId="urn:microsoft.com/office/officeart/2018/2/layout/IconVerticalSolidList"/>
    <dgm:cxn modelId="{1B7789E7-EF0B-4B5B-A5ED-0002B838FCAF}" type="presParOf" srcId="{098D6980-3828-4C6D-B1C6-D12AD394A2E6}" destId="{D9605C00-F5DE-4E36-95A8-8D54058141B3}" srcOrd="2" destOrd="0" presId="urn:microsoft.com/office/officeart/2018/2/layout/IconVerticalSolidList"/>
    <dgm:cxn modelId="{9F873D8F-4CFB-44BE-A2CF-E268D355CF07}" type="presParOf" srcId="{098D6980-3828-4C6D-B1C6-D12AD394A2E6}" destId="{05432399-1AF7-41F3-AB7E-7CE5294A6ED6}" srcOrd="3" destOrd="0" presId="urn:microsoft.com/office/officeart/2018/2/layout/IconVerticalSolidList"/>
    <dgm:cxn modelId="{C29326CA-8FA7-4267-8AA7-E1999B012BF7}" type="presParOf" srcId="{15A7F684-1A14-4A14-8282-582D000FA54C}" destId="{FA56DC28-7739-4862-946D-64F949448FB0}" srcOrd="9" destOrd="0" presId="urn:microsoft.com/office/officeart/2018/2/layout/IconVerticalSolidList"/>
    <dgm:cxn modelId="{52C2631D-823F-47AF-A084-8FD9FA730B43}" type="presParOf" srcId="{15A7F684-1A14-4A14-8282-582D000FA54C}" destId="{C27A0D18-D9DF-42B9-AC12-742B9D6031B4}" srcOrd="10" destOrd="0" presId="urn:microsoft.com/office/officeart/2018/2/layout/IconVerticalSolidList"/>
    <dgm:cxn modelId="{78D67ABA-0170-4815-A803-7E1C884D6CEC}" type="presParOf" srcId="{C27A0D18-D9DF-42B9-AC12-742B9D6031B4}" destId="{D74FD6DB-7F93-41CA-941B-E05CA01855D7}" srcOrd="0" destOrd="0" presId="urn:microsoft.com/office/officeart/2018/2/layout/IconVerticalSolidList"/>
    <dgm:cxn modelId="{0CD709A1-0B3B-4E69-9DE4-9A4165AB7655}" type="presParOf" srcId="{C27A0D18-D9DF-42B9-AC12-742B9D6031B4}" destId="{BDA7EA7F-FE92-48D8-91C3-6959A92375E1}" srcOrd="1" destOrd="0" presId="urn:microsoft.com/office/officeart/2018/2/layout/IconVerticalSolidList"/>
    <dgm:cxn modelId="{310A5990-2C0F-482E-A2A9-E865B5B47B27}" type="presParOf" srcId="{C27A0D18-D9DF-42B9-AC12-742B9D6031B4}" destId="{CDEED001-60E4-4F4A-A1A9-0CB1DD85BC76}" srcOrd="2" destOrd="0" presId="urn:microsoft.com/office/officeart/2018/2/layout/IconVerticalSolidList"/>
    <dgm:cxn modelId="{8B4FBD91-8072-45A8-AA05-3EF8C2E68C8A}" type="presParOf" srcId="{C27A0D18-D9DF-42B9-AC12-742B9D6031B4}" destId="{AB3CB1E7-BB8A-40DD-990C-92391FBFCFD9}" srcOrd="3" destOrd="0" presId="urn:microsoft.com/office/officeart/2018/2/layout/IconVerticalSolidList"/>
    <dgm:cxn modelId="{BAB151CB-3B0B-4F48-AF70-8879CBDF1023}" type="presParOf" srcId="{15A7F684-1A14-4A14-8282-582D000FA54C}" destId="{D4DF9043-8D21-4B24-A4D2-EB5577DAFF60}" srcOrd="11" destOrd="0" presId="urn:microsoft.com/office/officeart/2018/2/layout/IconVerticalSolidList"/>
    <dgm:cxn modelId="{2DD627D0-22F4-4C29-9D79-F97F91B06275}" type="presParOf" srcId="{15A7F684-1A14-4A14-8282-582D000FA54C}" destId="{8DD9D6A9-3FC0-4D55-83A4-30D54941F8D0}" srcOrd="12" destOrd="0" presId="urn:microsoft.com/office/officeart/2018/2/layout/IconVerticalSolidList"/>
    <dgm:cxn modelId="{7F6EF2F9-2FDA-490F-B974-D2E2CE0CF548}" type="presParOf" srcId="{8DD9D6A9-3FC0-4D55-83A4-30D54941F8D0}" destId="{B6E0B487-288B-4E6D-B1AC-93E42BCEBD42}" srcOrd="0" destOrd="0" presId="urn:microsoft.com/office/officeart/2018/2/layout/IconVerticalSolidList"/>
    <dgm:cxn modelId="{33C2B814-FC25-4870-8BA0-BCEA69FE8B42}" type="presParOf" srcId="{8DD9D6A9-3FC0-4D55-83A4-30D54941F8D0}" destId="{D905EDCB-C4C3-44E0-A6FB-0165804A55DE}" srcOrd="1" destOrd="0" presId="urn:microsoft.com/office/officeart/2018/2/layout/IconVerticalSolidList"/>
    <dgm:cxn modelId="{B33CD098-AEA8-489B-9D26-24104254C696}" type="presParOf" srcId="{8DD9D6A9-3FC0-4D55-83A4-30D54941F8D0}" destId="{107BB38A-02FE-4AFD-A917-AAD824A12DB7}" srcOrd="2" destOrd="0" presId="urn:microsoft.com/office/officeart/2018/2/layout/IconVerticalSolidList"/>
    <dgm:cxn modelId="{699D13D8-B3DB-4CAC-81D1-BB7FEED575B3}" type="presParOf" srcId="{8DD9D6A9-3FC0-4D55-83A4-30D54941F8D0}" destId="{641C4ACD-FBFB-424D-ACD1-E5B527844FA7}" srcOrd="3" destOrd="0" presId="urn:microsoft.com/office/officeart/2018/2/layout/IconVerticalSolidList"/>
    <dgm:cxn modelId="{93503B8E-525B-488D-95A1-91F112A3268A}" type="presParOf" srcId="{15A7F684-1A14-4A14-8282-582D000FA54C}" destId="{39D14903-9412-4992-B044-E6FDED88888C}" srcOrd="13" destOrd="0" presId="urn:microsoft.com/office/officeart/2018/2/layout/IconVerticalSolidList"/>
    <dgm:cxn modelId="{9DAE7FF6-0DF9-421B-A5D8-AA729E68EC46}" type="presParOf" srcId="{15A7F684-1A14-4A14-8282-582D000FA54C}" destId="{A6CD723A-78DB-4B88-B502-97939CAA3302}" srcOrd="14" destOrd="0" presId="urn:microsoft.com/office/officeart/2018/2/layout/IconVerticalSolidList"/>
    <dgm:cxn modelId="{F407E894-37BC-4D1F-B1B8-F9E6AADD9617}" type="presParOf" srcId="{A6CD723A-78DB-4B88-B502-97939CAA3302}" destId="{28EA7413-3B06-4908-8227-CA78F0394298}" srcOrd="0" destOrd="0" presId="urn:microsoft.com/office/officeart/2018/2/layout/IconVerticalSolidList"/>
    <dgm:cxn modelId="{1A3DFF41-8B42-45B7-89CE-F57B66A5A4F7}" type="presParOf" srcId="{A6CD723A-78DB-4B88-B502-97939CAA3302}" destId="{6BE0B265-F99A-4BAB-B5F4-0D21837A13F3}" srcOrd="1" destOrd="0" presId="urn:microsoft.com/office/officeart/2018/2/layout/IconVerticalSolidList"/>
    <dgm:cxn modelId="{638DB983-EB02-4FCA-AACA-BAE5D1465306}" type="presParOf" srcId="{A6CD723A-78DB-4B88-B502-97939CAA3302}" destId="{9E90ED8D-8150-4652-9B58-F6E0DC1AABC1}" srcOrd="2" destOrd="0" presId="urn:microsoft.com/office/officeart/2018/2/layout/IconVerticalSolidList"/>
    <dgm:cxn modelId="{65984872-4FCB-4084-BC42-5288894EC077}" type="presParOf" srcId="{A6CD723A-78DB-4B88-B502-97939CAA3302}" destId="{937FA748-2875-4A1A-90CE-6B553AC955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95DA9A-8B09-4B5B-82A8-57D375226C0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EBFD24-7D50-40E2-8D34-BC7F4FFF7672}">
      <dgm:prSet/>
      <dgm:spPr/>
      <dgm:t>
        <a:bodyPr/>
        <a:lstStyle/>
        <a:p>
          <a:r>
            <a:rPr lang="en-US"/>
            <a:t>Application Isolation</a:t>
          </a:r>
        </a:p>
      </dgm:t>
    </dgm:pt>
    <dgm:pt modelId="{36B93D8B-2407-468E-9431-65149227A03E}" type="parTrans" cxnId="{92F22BCD-E6CC-42F4-8710-83808981605E}">
      <dgm:prSet/>
      <dgm:spPr/>
      <dgm:t>
        <a:bodyPr/>
        <a:lstStyle/>
        <a:p>
          <a:endParaRPr lang="en-US"/>
        </a:p>
      </dgm:t>
    </dgm:pt>
    <dgm:pt modelId="{D5218E7E-EB6D-4D96-A72A-6FD12E76A25D}" type="sibTrans" cxnId="{92F22BCD-E6CC-42F4-8710-83808981605E}">
      <dgm:prSet/>
      <dgm:spPr/>
      <dgm:t>
        <a:bodyPr/>
        <a:lstStyle/>
        <a:p>
          <a:endParaRPr lang="en-US"/>
        </a:p>
      </dgm:t>
    </dgm:pt>
    <dgm:pt modelId="{204F4DD8-37AD-4BF4-A17A-38BF1DCD18E1}">
      <dgm:prSet/>
      <dgm:spPr/>
      <dgm:t>
        <a:bodyPr/>
        <a:lstStyle/>
        <a:p>
          <a:r>
            <a:rPr lang="en-US"/>
            <a:t>Portability</a:t>
          </a:r>
        </a:p>
      </dgm:t>
    </dgm:pt>
    <dgm:pt modelId="{A590F4EE-22AA-4251-9C6B-431806C9E051}" type="parTrans" cxnId="{29E36FA4-BA98-4F71-9408-7F8747759E2C}">
      <dgm:prSet/>
      <dgm:spPr/>
      <dgm:t>
        <a:bodyPr/>
        <a:lstStyle/>
        <a:p>
          <a:endParaRPr lang="en-US"/>
        </a:p>
      </dgm:t>
    </dgm:pt>
    <dgm:pt modelId="{666C1F6B-988F-4C91-B89C-FF7F1DF79A81}" type="sibTrans" cxnId="{29E36FA4-BA98-4F71-9408-7F8747759E2C}">
      <dgm:prSet/>
      <dgm:spPr/>
      <dgm:t>
        <a:bodyPr/>
        <a:lstStyle/>
        <a:p>
          <a:endParaRPr lang="en-US"/>
        </a:p>
      </dgm:t>
    </dgm:pt>
    <dgm:pt modelId="{58CF2D77-04BF-4898-85A5-C3DBD3A64917}">
      <dgm:prSet/>
      <dgm:spPr/>
      <dgm:t>
        <a:bodyPr/>
        <a:lstStyle/>
        <a:p>
          <a:r>
            <a:rPr lang="en-US"/>
            <a:t>Simplified deployment (hybrid, multi-cloud)</a:t>
          </a:r>
        </a:p>
      </dgm:t>
    </dgm:pt>
    <dgm:pt modelId="{F6E11C69-8E6C-4789-B020-3F3A2C5AADA1}" type="parTrans" cxnId="{C8BBCBFE-D182-4434-9CC5-BEA004F3788E}">
      <dgm:prSet/>
      <dgm:spPr/>
      <dgm:t>
        <a:bodyPr/>
        <a:lstStyle/>
        <a:p>
          <a:endParaRPr lang="en-US"/>
        </a:p>
      </dgm:t>
    </dgm:pt>
    <dgm:pt modelId="{BFFC57BE-6B40-43F5-8A5C-A937C125EA45}" type="sibTrans" cxnId="{C8BBCBFE-D182-4434-9CC5-BEA004F3788E}">
      <dgm:prSet/>
      <dgm:spPr/>
      <dgm:t>
        <a:bodyPr/>
        <a:lstStyle/>
        <a:p>
          <a:endParaRPr lang="en-US"/>
        </a:p>
      </dgm:t>
    </dgm:pt>
    <dgm:pt modelId="{F70DB9E5-5DB3-497C-AAA4-CCF2D0BFB773}">
      <dgm:prSet/>
      <dgm:spPr/>
      <dgm:t>
        <a:bodyPr/>
        <a:lstStyle/>
        <a:p>
          <a:r>
            <a:rPr lang="en-US"/>
            <a:t>Consistency</a:t>
          </a:r>
        </a:p>
      </dgm:t>
    </dgm:pt>
    <dgm:pt modelId="{97CCE1A8-A00A-44C8-A813-4706E1BFDAD3}" type="parTrans" cxnId="{11E0B6F8-A33F-4393-9859-9A42F73D4794}">
      <dgm:prSet/>
      <dgm:spPr/>
      <dgm:t>
        <a:bodyPr/>
        <a:lstStyle/>
        <a:p>
          <a:endParaRPr lang="en-US"/>
        </a:p>
      </dgm:t>
    </dgm:pt>
    <dgm:pt modelId="{9E52DBE3-85D3-4A6F-94A7-F61B2948E8DC}" type="sibTrans" cxnId="{11E0B6F8-A33F-4393-9859-9A42F73D4794}">
      <dgm:prSet/>
      <dgm:spPr/>
      <dgm:t>
        <a:bodyPr/>
        <a:lstStyle/>
        <a:p>
          <a:endParaRPr lang="en-US"/>
        </a:p>
      </dgm:t>
    </dgm:pt>
    <dgm:pt modelId="{620ACC06-1B96-455B-AC4B-32AA8D7AD503}">
      <dgm:prSet/>
      <dgm:spPr/>
      <dgm:t>
        <a:bodyPr/>
        <a:lstStyle/>
        <a:p>
          <a:r>
            <a:rPr lang="en-US"/>
            <a:t>Resource efficiency</a:t>
          </a:r>
        </a:p>
      </dgm:t>
    </dgm:pt>
    <dgm:pt modelId="{6FACDD77-0325-4F9E-8D3D-F0E28E0C2231}" type="parTrans" cxnId="{AAC521D4-CAC0-4C8E-900F-50114071AEBB}">
      <dgm:prSet/>
      <dgm:spPr/>
      <dgm:t>
        <a:bodyPr/>
        <a:lstStyle/>
        <a:p>
          <a:endParaRPr lang="en-US"/>
        </a:p>
      </dgm:t>
    </dgm:pt>
    <dgm:pt modelId="{0883629F-F3FC-4DD7-9D1F-69A3028AE86F}" type="sibTrans" cxnId="{AAC521D4-CAC0-4C8E-900F-50114071AEBB}">
      <dgm:prSet/>
      <dgm:spPr/>
      <dgm:t>
        <a:bodyPr/>
        <a:lstStyle/>
        <a:p>
          <a:endParaRPr lang="en-US"/>
        </a:p>
      </dgm:t>
    </dgm:pt>
    <dgm:pt modelId="{E0459B55-6728-43C8-9B6F-058D846BE478}">
      <dgm:prSet/>
      <dgm:spPr/>
      <dgm:t>
        <a:bodyPr/>
        <a:lstStyle/>
        <a:p>
          <a:r>
            <a:rPr lang="en-US"/>
            <a:t>Horizontal Scaling</a:t>
          </a:r>
        </a:p>
      </dgm:t>
    </dgm:pt>
    <dgm:pt modelId="{68E28053-083E-47C7-80F1-42670129717B}" type="parTrans" cxnId="{97F75171-40B3-47C2-9D0F-90A0BF5DC55C}">
      <dgm:prSet/>
      <dgm:spPr/>
      <dgm:t>
        <a:bodyPr/>
        <a:lstStyle/>
        <a:p>
          <a:endParaRPr lang="en-US"/>
        </a:p>
      </dgm:t>
    </dgm:pt>
    <dgm:pt modelId="{CBB16FE3-8BBE-4C4D-B3AB-0822240CBB15}" type="sibTrans" cxnId="{97F75171-40B3-47C2-9D0F-90A0BF5DC55C}">
      <dgm:prSet/>
      <dgm:spPr/>
      <dgm:t>
        <a:bodyPr/>
        <a:lstStyle/>
        <a:p>
          <a:endParaRPr lang="en-US"/>
        </a:p>
      </dgm:t>
    </dgm:pt>
    <dgm:pt modelId="{40E8F31F-252F-4A63-857B-72D8CDEC2343}">
      <dgm:prSet/>
      <dgm:spPr/>
      <dgm:t>
        <a:bodyPr/>
        <a:lstStyle/>
        <a:p>
          <a:r>
            <a:rPr lang="en-US"/>
            <a:t>Rolling Updates</a:t>
          </a:r>
        </a:p>
      </dgm:t>
    </dgm:pt>
    <dgm:pt modelId="{84BEDB5E-E63D-4637-9D79-D9D3BDE07944}" type="parTrans" cxnId="{0AD0850C-65BF-4918-A495-8289F2F187BC}">
      <dgm:prSet/>
      <dgm:spPr/>
      <dgm:t>
        <a:bodyPr/>
        <a:lstStyle/>
        <a:p>
          <a:endParaRPr lang="en-US"/>
        </a:p>
      </dgm:t>
    </dgm:pt>
    <dgm:pt modelId="{86CAC642-DA43-4D24-91B9-D55784617549}" type="sibTrans" cxnId="{0AD0850C-65BF-4918-A495-8289F2F187BC}">
      <dgm:prSet/>
      <dgm:spPr/>
      <dgm:t>
        <a:bodyPr/>
        <a:lstStyle/>
        <a:p>
          <a:endParaRPr lang="en-US"/>
        </a:p>
      </dgm:t>
    </dgm:pt>
    <dgm:pt modelId="{80691229-CB41-4FCB-AA8E-4963CADA2728}" type="pres">
      <dgm:prSet presAssocID="{B895DA9A-8B09-4B5B-82A8-57D375226C06}" presName="root" presStyleCnt="0">
        <dgm:presLayoutVars>
          <dgm:dir/>
          <dgm:resizeHandles val="exact"/>
        </dgm:presLayoutVars>
      </dgm:prSet>
      <dgm:spPr/>
    </dgm:pt>
    <dgm:pt modelId="{C19DADB3-1755-49BF-BAB9-84B30D934B97}" type="pres">
      <dgm:prSet presAssocID="{B895DA9A-8B09-4B5B-82A8-57D375226C06}" presName="container" presStyleCnt="0">
        <dgm:presLayoutVars>
          <dgm:dir/>
          <dgm:resizeHandles val="exact"/>
        </dgm:presLayoutVars>
      </dgm:prSet>
      <dgm:spPr/>
    </dgm:pt>
    <dgm:pt modelId="{9C80B44F-B8FE-46BD-9DBF-7C8394164021}" type="pres">
      <dgm:prSet presAssocID="{4DEBFD24-7D50-40E2-8D34-BC7F4FFF7672}" presName="compNode" presStyleCnt="0"/>
      <dgm:spPr/>
    </dgm:pt>
    <dgm:pt modelId="{96270B69-EFE3-4D2F-8356-E84EA1DE1251}" type="pres">
      <dgm:prSet presAssocID="{4DEBFD24-7D50-40E2-8D34-BC7F4FFF7672}" presName="iconBgRect" presStyleLbl="bgShp" presStyleIdx="0" presStyleCnt="7"/>
      <dgm:spPr/>
    </dgm:pt>
    <dgm:pt modelId="{5FF826F5-4F53-4039-8565-0EA618FE1E0B}" type="pres">
      <dgm:prSet presAssocID="{4DEBFD24-7D50-40E2-8D34-BC7F4FFF767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3B9F5D5-BA69-4A9D-B10B-C521FDE0BA9B}" type="pres">
      <dgm:prSet presAssocID="{4DEBFD24-7D50-40E2-8D34-BC7F4FFF7672}" presName="spaceRect" presStyleCnt="0"/>
      <dgm:spPr/>
    </dgm:pt>
    <dgm:pt modelId="{C1C84285-347F-493C-8294-A7DF34A92AB7}" type="pres">
      <dgm:prSet presAssocID="{4DEBFD24-7D50-40E2-8D34-BC7F4FFF7672}" presName="textRect" presStyleLbl="revTx" presStyleIdx="0" presStyleCnt="7">
        <dgm:presLayoutVars>
          <dgm:chMax val="1"/>
          <dgm:chPref val="1"/>
        </dgm:presLayoutVars>
      </dgm:prSet>
      <dgm:spPr/>
    </dgm:pt>
    <dgm:pt modelId="{EDA558BB-B99C-4421-ADDC-415379212813}" type="pres">
      <dgm:prSet presAssocID="{D5218E7E-EB6D-4D96-A72A-6FD12E76A25D}" presName="sibTrans" presStyleLbl="sibTrans2D1" presStyleIdx="0" presStyleCnt="0"/>
      <dgm:spPr/>
    </dgm:pt>
    <dgm:pt modelId="{F7D2CC2B-AF4E-4ABA-B973-962AEC4BD7CC}" type="pres">
      <dgm:prSet presAssocID="{204F4DD8-37AD-4BF4-A17A-38BF1DCD18E1}" presName="compNode" presStyleCnt="0"/>
      <dgm:spPr/>
    </dgm:pt>
    <dgm:pt modelId="{519B092F-F273-482C-910F-134F63513B0A}" type="pres">
      <dgm:prSet presAssocID="{204F4DD8-37AD-4BF4-A17A-38BF1DCD18E1}" presName="iconBgRect" presStyleLbl="bgShp" presStyleIdx="1" presStyleCnt="7"/>
      <dgm:spPr/>
    </dgm:pt>
    <dgm:pt modelId="{5D77C15E-3E41-4CE9-94A0-F5BFF62C2302}" type="pres">
      <dgm:prSet presAssocID="{204F4DD8-37AD-4BF4-A17A-38BF1DCD18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chor"/>
        </a:ext>
      </dgm:extLst>
    </dgm:pt>
    <dgm:pt modelId="{C09F79A0-C844-4294-B294-DA1D978EB5C8}" type="pres">
      <dgm:prSet presAssocID="{204F4DD8-37AD-4BF4-A17A-38BF1DCD18E1}" presName="spaceRect" presStyleCnt="0"/>
      <dgm:spPr/>
    </dgm:pt>
    <dgm:pt modelId="{4520450E-8221-4C85-9907-3E0BE2DB44CB}" type="pres">
      <dgm:prSet presAssocID="{204F4DD8-37AD-4BF4-A17A-38BF1DCD18E1}" presName="textRect" presStyleLbl="revTx" presStyleIdx="1" presStyleCnt="7">
        <dgm:presLayoutVars>
          <dgm:chMax val="1"/>
          <dgm:chPref val="1"/>
        </dgm:presLayoutVars>
      </dgm:prSet>
      <dgm:spPr/>
    </dgm:pt>
    <dgm:pt modelId="{7337A41B-AE0A-43A7-B2B3-760C242C85E3}" type="pres">
      <dgm:prSet presAssocID="{666C1F6B-988F-4C91-B89C-FF7F1DF79A81}" presName="sibTrans" presStyleLbl="sibTrans2D1" presStyleIdx="0" presStyleCnt="0"/>
      <dgm:spPr/>
    </dgm:pt>
    <dgm:pt modelId="{D4C6229D-CFF8-46D3-82D2-BD41147FB6F1}" type="pres">
      <dgm:prSet presAssocID="{58CF2D77-04BF-4898-85A5-C3DBD3A64917}" presName="compNode" presStyleCnt="0"/>
      <dgm:spPr/>
    </dgm:pt>
    <dgm:pt modelId="{D8C9E0F6-1977-42D6-9A21-AE2904D4CA43}" type="pres">
      <dgm:prSet presAssocID="{58CF2D77-04BF-4898-85A5-C3DBD3A64917}" presName="iconBgRect" presStyleLbl="bgShp" presStyleIdx="2" presStyleCnt="7"/>
      <dgm:spPr/>
    </dgm:pt>
    <dgm:pt modelId="{F3BE57DF-6AF5-4E55-8AF3-8974048CC62F}" type="pres">
      <dgm:prSet presAssocID="{58CF2D77-04BF-4898-85A5-C3DBD3A6491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31AB9492-03CC-4D39-88E7-BCF019C9F9B8}" type="pres">
      <dgm:prSet presAssocID="{58CF2D77-04BF-4898-85A5-C3DBD3A64917}" presName="spaceRect" presStyleCnt="0"/>
      <dgm:spPr/>
    </dgm:pt>
    <dgm:pt modelId="{24E4914A-E2D0-40E8-B787-80AAE4546C04}" type="pres">
      <dgm:prSet presAssocID="{58CF2D77-04BF-4898-85A5-C3DBD3A64917}" presName="textRect" presStyleLbl="revTx" presStyleIdx="2" presStyleCnt="7">
        <dgm:presLayoutVars>
          <dgm:chMax val="1"/>
          <dgm:chPref val="1"/>
        </dgm:presLayoutVars>
      </dgm:prSet>
      <dgm:spPr/>
    </dgm:pt>
    <dgm:pt modelId="{E0F7E8E7-8BBB-4940-99AE-632483E21358}" type="pres">
      <dgm:prSet presAssocID="{BFFC57BE-6B40-43F5-8A5C-A937C125EA45}" presName="sibTrans" presStyleLbl="sibTrans2D1" presStyleIdx="0" presStyleCnt="0"/>
      <dgm:spPr/>
    </dgm:pt>
    <dgm:pt modelId="{918CD439-10EC-4564-8CCE-6C22B53DA89F}" type="pres">
      <dgm:prSet presAssocID="{F70DB9E5-5DB3-497C-AAA4-CCF2D0BFB773}" presName="compNode" presStyleCnt="0"/>
      <dgm:spPr/>
    </dgm:pt>
    <dgm:pt modelId="{19AB2152-7205-4E30-94D1-3AAE08910691}" type="pres">
      <dgm:prSet presAssocID="{F70DB9E5-5DB3-497C-AAA4-CCF2D0BFB773}" presName="iconBgRect" presStyleLbl="bgShp" presStyleIdx="3" presStyleCnt="7"/>
      <dgm:spPr/>
    </dgm:pt>
    <dgm:pt modelId="{9F960C50-39F0-4073-A454-4D9F7ED78694}" type="pres">
      <dgm:prSet presAssocID="{F70DB9E5-5DB3-497C-AAA4-CCF2D0BFB77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9329C53-0446-46DF-915A-D9A41596710A}" type="pres">
      <dgm:prSet presAssocID="{F70DB9E5-5DB3-497C-AAA4-CCF2D0BFB773}" presName="spaceRect" presStyleCnt="0"/>
      <dgm:spPr/>
    </dgm:pt>
    <dgm:pt modelId="{E962AE37-6C6D-4376-992B-059C5A3E6BA1}" type="pres">
      <dgm:prSet presAssocID="{F70DB9E5-5DB3-497C-AAA4-CCF2D0BFB773}" presName="textRect" presStyleLbl="revTx" presStyleIdx="3" presStyleCnt="7">
        <dgm:presLayoutVars>
          <dgm:chMax val="1"/>
          <dgm:chPref val="1"/>
        </dgm:presLayoutVars>
      </dgm:prSet>
      <dgm:spPr/>
    </dgm:pt>
    <dgm:pt modelId="{14848152-C7FF-4A34-949B-697751DFC62D}" type="pres">
      <dgm:prSet presAssocID="{9E52DBE3-85D3-4A6F-94A7-F61B2948E8DC}" presName="sibTrans" presStyleLbl="sibTrans2D1" presStyleIdx="0" presStyleCnt="0"/>
      <dgm:spPr/>
    </dgm:pt>
    <dgm:pt modelId="{58A5AFDE-2101-4AF5-8877-11703823E350}" type="pres">
      <dgm:prSet presAssocID="{620ACC06-1B96-455B-AC4B-32AA8D7AD503}" presName="compNode" presStyleCnt="0"/>
      <dgm:spPr/>
    </dgm:pt>
    <dgm:pt modelId="{51FDF23E-A2EB-43F4-87C9-AA2DBC18379C}" type="pres">
      <dgm:prSet presAssocID="{620ACC06-1B96-455B-AC4B-32AA8D7AD503}" presName="iconBgRect" presStyleLbl="bgShp" presStyleIdx="4" presStyleCnt="7"/>
      <dgm:spPr/>
    </dgm:pt>
    <dgm:pt modelId="{8BEDE589-2C46-4A09-8268-A1D5967102BD}" type="pres">
      <dgm:prSet presAssocID="{620ACC06-1B96-455B-AC4B-32AA8D7AD50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B3606078-C0E9-4E0E-8D5A-5DBF38630077}" type="pres">
      <dgm:prSet presAssocID="{620ACC06-1B96-455B-AC4B-32AA8D7AD503}" presName="spaceRect" presStyleCnt="0"/>
      <dgm:spPr/>
    </dgm:pt>
    <dgm:pt modelId="{1AE2E8E2-DA18-4B01-A60F-6AC42D7200B0}" type="pres">
      <dgm:prSet presAssocID="{620ACC06-1B96-455B-AC4B-32AA8D7AD503}" presName="textRect" presStyleLbl="revTx" presStyleIdx="4" presStyleCnt="7">
        <dgm:presLayoutVars>
          <dgm:chMax val="1"/>
          <dgm:chPref val="1"/>
        </dgm:presLayoutVars>
      </dgm:prSet>
      <dgm:spPr/>
    </dgm:pt>
    <dgm:pt modelId="{377BB134-B317-4094-92EB-25131901C716}" type="pres">
      <dgm:prSet presAssocID="{0883629F-F3FC-4DD7-9D1F-69A3028AE86F}" presName="sibTrans" presStyleLbl="sibTrans2D1" presStyleIdx="0" presStyleCnt="0"/>
      <dgm:spPr/>
    </dgm:pt>
    <dgm:pt modelId="{379B7A63-CFE2-40B8-9EAD-7D6D69618FC8}" type="pres">
      <dgm:prSet presAssocID="{E0459B55-6728-43C8-9B6F-058D846BE478}" presName="compNode" presStyleCnt="0"/>
      <dgm:spPr/>
    </dgm:pt>
    <dgm:pt modelId="{DF659BF6-7F8F-4F7C-839E-AD7414924E65}" type="pres">
      <dgm:prSet presAssocID="{E0459B55-6728-43C8-9B6F-058D846BE478}" presName="iconBgRect" presStyleLbl="bgShp" presStyleIdx="5" presStyleCnt="7"/>
      <dgm:spPr/>
    </dgm:pt>
    <dgm:pt modelId="{8DB25257-50D3-4E9C-9418-AC7A51336020}" type="pres">
      <dgm:prSet presAssocID="{E0459B55-6728-43C8-9B6F-058D846BE47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9C3469B-2CF6-4880-B304-D10A194212FD}" type="pres">
      <dgm:prSet presAssocID="{E0459B55-6728-43C8-9B6F-058D846BE478}" presName="spaceRect" presStyleCnt="0"/>
      <dgm:spPr/>
    </dgm:pt>
    <dgm:pt modelId="{ACEF45D7-BFCB-4A27-88A3-B8B21BDFC62E}" type="pres">
      <dgm:prSet presAssocID="{E0459B55-6728-43C8-9B6F-058D846BE478}" presName="textRect" presStyleLbl="revTx" presStyleIdx="5" presStyleCnt="7">
        <dgm:presLayoutVars>
          <dgm:chMax val="1"/>
          <dgm:chPref val="1"/>
        </dgm:presLayoutVars>
      </dgm:prSet>
      <dgm:spPr/>
    </dgm:pt>
    <dgm:pt modelId="{9447DB3B-68D6-4408-8BFB-0E8A283F2338}" type="pres">
      <dgm:prSet presAssocID="{CBB16FE3-8BBE-4C4D-B3AB-0822240CBB15}" presName="sibTrans" presStyleLbl="sibTrans2D1" presStyleIdx="0" presStyleCnt="0"/>
      <dgm:spPr/>
    </dgm:pt>
    <dgm:pt modelId="{65716E20-3D13-469C-B57D-4182BD5A80AB}" type="pres">
      <dgm:prSet presAssocID="{40E8F31F-252F-4A63-857B-72D8CDEC2343}" presName="compNode" presStyleCnt="0"/>
      <dgm:spPr/>
    </dgm:pt>
    <dgm:pt modelId="{9079F4C9-5D0E-4DE2-8869-6730F9E9F105}" type="pres">
      <dgm:prSet presAssocID="{40E8F31F-252F-4A63-857B-72D8CDEC2343}" presName="iconBgRect" presStyleLbl="bgShp" presStyleIdx="6" presStyleCnt="7"/>
      <dgm:spPr/>
    </dgm:pt>
    <dgm:pt modelId="{9820C2F7-6CF5-46A7-A20F-E548C4CA8C7D}" type="pres">
      <dgm:prSet presAssocID="{40E8F31F-252F-4A63-857B-72D8CDEC234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uge"/>
        </a:ext>
      </dgm:extLst>
    </dgm:pt>
    <dgm:pt modelId="{FD4C26AF-E73B-4913-8A1D-84FAF76F8266}" type="pres">
      <dgm:prSet presAssocID="{40E8F31F-252F-4A63-857B-72D8CDEC2343}" presName="spaceRect" presStyleCnt="0"/>
      <dgm:spPr/>
    </dgm:pt>
    <dgm:pt modelId="{4FB31904-F841-4CF5-A24C-5CF07053D451}" type="pres">
      <dgm:prSet presAssocID="{40E8F31F-252F-4A63-857B-72D8CDEC2343}" presName="textRect" presStyleLbl="revTx" presStyleIdx="6" presStyleCnt="7">
        <dgm:presLayoutVars>
          <dgm:chMax val="1"/>
          <dgm:chPref val="1"/>
        </dgm:presLayoutVars>
      </dgm:prSet>
      <dgm:spPr/>
    </dgm:pt>
  </dgm:ptLst>
  <dgm:cxnLst>
    <dgm:cxn modelId="{0AD0850C-65BF-4918-A495-8289F2F187BC}" srcId="{B895DA9A-8B09-4B5B-82A8-57D375226C06}" destId="{40E8F31F-252F-4A63-857B-72D8CDEC2343}" srcOrd="6" destOrd="0" parTransId="{84BEDB5E-E63D-4637-9D79-D9D3BDE07944}" sibTransId="{86CAC642-DA43-4D24-91B9-D55784617549}"/>
    <dgm:cxn modelId="{6C1BFC13-8C8A-407F-BE35-03EF119EDD13}" type="presOf" srcId="{E0459B55-6728-43C8-9B6F-058D846BE478}" destId="{ACEF45D7-BFCB-4A27-88A3-B8B21BDFC62E}" srcOrd="0" destOrd="0" presId="urn:microsoft.com/office/officeart/2018/2/layout/IconCircleList"/>
    <dgm:cxn modelId="{B554A819-3E97-4893-8771-6D76D163A63C}" type="presOf" srcId="{D5218E7E-EB6D-4D96-A72A-6FD12E76A25D}" destId="{EDA558BB-B99C-4421-ADDC-415379212813}" srcOrd="0" destOrd="0" presId="urn:microsoft.com/office/officeart/2018/2/layout/IconCircleList"/>
    <dgm:cxn modelId="{ADCE6F3C-D75E-4A47-89F9-755FB198B4CB}" type="presOf" srcId="{58CF2D77-04BF-4898-85A5-C3DBD3A64917}" destId="{24E4914A-E2D0-40E8-B787-80AAE4546C04}" srcOrd="0" destOrd="0" presId="urn:microsoft.com/office/officeart/2018/2/layout/IconCircleList"/>
    <dgm:cxn modelId="{3AFC1642-A0C9-4F05-B818-14F9D829A2B9}" type="presOf" srcId="{40E8F31F-252F-4A63-857B-72D8CDEC2343}" destId="{4FB31904-F841-4CF5-A24C-5CF07053D451}" srcOrd="0" destOrd="0" presId="urn:microsoft.com/office/officeart/2018/2/layout/IconCircleList"/>
    <dgm:cxn modelId="{97F75171-40B3-47C2-9D0F-90A0BF5DC55C}" srcId="{B895DA9A-8B09-4B5B-82A8-57D375226C06}" destId="{E0459B55-6728-43C8-9B6F-058D846BE478}" srcOrd="5" destOrd="0" parTransId="{68E28053-083E-47C7-80F1-42670129717B}" sibTransId="{CBB16FE3-8BBE-4C4D-B3AB-0822240CBB15}"/>
    <dgm:cxn modelId="{28676B86-6153-475D-AF74-398DE60D2CE5}" type="presOf" srcId="{BFFC57BE-6B40-43F5-8A5C-A937C125EA45}" destId="{E0F7E8E7-8BBB-4940-99AE-632483E21358}" srcOrd="0" destOrd="0" presId="urn:microsoft.com/office/officeart/2018/2/layout/IconCircleList"/>
    <dgm:cxn modelId="{CC10C598-8357-497C-B580-ED963D6B879C}" type="presOf" srcId="{F70DB9E5-5DB3-497C-AAA4-CCF2D0BFB773}" destId="{E962AE37-6C6D-4376-992B-059C5A3E6BA1}" srcOrd="0" destOrd="0" presId="urn:microsoft.com/office/officeart/2018/2/layout/IconCircleList"/>
    <dgm:cxn modelId="{29E36FA4-BA98-4F71-9408-7F8747759E2C}" srcId="{B895DA9A-8B09-4B5B-82A8-57D375226C06}" destId="{204F4DD8-37AD-4BF4-A17A-38BF1DCD18E1}" srcOrd="1" destOrd="0" parTransId="{A590F4EE-22AA-4251-9C6B-431806C9E051}" sibTransId="{666C1F6B-988F-4C91-B89C-FF7F1DF79A81}"/>
    <dgm:cxn modelId="{42B2D6B0-53D9-4462-9BCC-C44D2CB4600F}" type="presOf" srcId="{4DEBFD24-7D50-40E2-8D34-BC7F4FFF7672}" destId="{C1C84285-347F-493C-8294-A7DF34A92AB7}" srcOrd="0" destOrd="0" presId="urn:microsoft.com/office/officeart/2018/2/layout/IconCircleList"/>
    <dgm:cxn modelId="{7680CCC0-3E8D-4663-B3F3-5A288E5860D5}" type="presOf" srcId="{CBB16FE3-8BBE-4C4D-B3AB-0822240CBB15}" destId="{9447DB3B-68D6-4408-8BFB-0E8A283F2338}" srcOrd="0" destOrd="0" presId="urn:microsoft.com/office/officeart/2018/2/layout/IconCircleList"/>
    <dgm:cxn modelId="{B8D60BC2-EB87-4485-BD0F-39CAA8ADDAD6}" type="presOf" srcId="{9E52DBE3-85D3-4A6F-94A7-F61B2948E8DC}" destId="{14848152-C7FF-4A34-949B-697751DFC62D}" srcOrd="0" destOrd="0" presId="urn:microsoft.com/office/officeart/2018/2/layout/IconCircleList"/>
    <dgm:cxn modelId="{92F22BCD-E6CC-42F4-8710-83808981605E}" srcId="{B895DA9A-8B09-4B5B-82A8-57D375226C06}" destId="{4DEBFD24-7D50-40E2-8D34-BC7F4FFF7672}" srcOrd="0" destOrd="0" parTransId="{36B93D8B-2407-468E-9431-65149227A03E}" sibTransId="{D5218E7E-EB6D-4D96-A72A-6FD12E76A25D}"/>
    <dgm:cxn modelId="{1AAEE6D1-B91F-4A90-B70E-8EFB48C9AF32}" type="presOf" srcId="{666C1F6B-988F-4C91-B89C-FF7F1DF79A81}" destId="{7337A41B-AE0A-43A7-B2B3-760C242C85E3}" srcOrd="0" destOrd="0" presId="urn:microsoft.com/office/officeart/2018/2/layout/IconCircleList"/>
    <dgm:cxn modelId="{E6EF3AD3-462A-4E8E-A17E-B3A546A55F0F}" type="presOf" srcId="{B895DA9A-8B09-4B5B-82A8-57D375226C06}" destId="{80691229-CB41-4FCB-AA8E-4963CADA2728}" srcOrd="0" destOrd="0" presId="urn:microsoft.com/office/officeart/2018/2/layout/IconCircleList"/>
    <dgm:cxn modelId="{AAC521D4-CAC0-4C8E-900F-50114071AEBB}" srcId="{B895DA9A-8B09-4B5B-82A8-57D375226C06}" destId="{620ACC06-1B96-455B-AC4B-32AA8D7AD503}" srcOrd="4" destOrd="0" parTransId="{6FACDD77-0325-4F9E-8D3D-F0E28E0C2231}" sibTransId="{0883629F-F3FC-4DD7-9D1F-69A3028AE86F}"/>
    <dgm:cxn modelId="{2CB2F3F5-BBD0-4953-8D8B-2D4A15A0EEB4}" type="presOf" srcId="{204F4DD8-37AD-4BF4-A17A-38BF1DCD18E1}" destId="{4520450E-8221-4C85-9907-3E0BE2DB44CB}" srcOrd="0" destOrd="0" presId="urn:microsoft.com/office/officeart/2018/2/layout/IconCircleList"/>
    <dgm:cxn modelId="{11E0B6F8-A33F-4393-9859-9A42F73D4794}" srcId="{B895DA9A-8B09-4B5B-82A8-57D375226C06}" destId="{F70DB9E5-5DB3-497C-AAA4-CCF2D0BFB773}" srcOrd="3" destOrd="0" parTransId="{97CCE1A8-A00A-44C8-A813-4706E1BFDAD3}" sibTransId="{9E52DBE3-85D3-4A6F-94A7-F61B2948E8DC}"/>
    <dgm:cxn modelId="{44E6FBF8-CB78-45FC-82F3-866E8F5DA1CB}" type="presOf" srcId="{0883629F-F3FC-4DD7-9D1F-69A3028AE86F}" destId="{377BB134-B317-4094-92EB-25131901C716}" srcOrd="0" destOrd="0" presId="urn:microsoft.com/office/officeart/2018/2/layout/IconCircleList"/>
    <dgm:cxn modelId="{C8BBCBFE-D182-4434-9CC5-BEA004F3788E}" srcId="{B895DA9A-8B09-4B5B-82A8-57D375226C06}" destId="{58CF2D77-04BF-4898-85A5-C3DBD3A64917}" srcOrd="2" destOrd="0" parTransId="{F6E11C69-8E6C-4789-B020-3F3A2C5AADA1}" sibTransId="{BFFC57BE-6B40-43F5-8A5C-A937C125EA45}"/>
    <dgm:cxn modelId="{3984F6FF-D3A5-41FE-AF2E-5EEDD88ECAEC}" type="presOf" srcId="{620ACC06-1B96-455B-AC4B-32AA8D7AD503}" destId="{1AE2E8E2-DA18-4B01-A60F-6AC42D7200B0}" srcOrd="0" destOrd="0" presId="urn:microsoft.com/office/officeart/2018/2/layout/IconCircleList"/>
    <dgm:cxn modelId="{37F26563-925F-40E5-9755-CB7A2E27777F}" type="presParOf" srcId="{80691229-CB41-4FCB-AA8E-4963CADA2728}" destId="{C19DADB3-1755-49BF-BAB9-84B30D934B97}" srcOrd="0" destOrd="0" presId="urn:microsoft.com/office/officeart/2018/2/layout/IconCircleList"/>
    <dgm:cxn modelId="{023DE005-9BDD-42C3-B71B-0DE08F2256BD}" type="presParOf" srcId="{C19DADB3-1755-49BF-BAB9-84B30D934B97}" destId="{9C80B44F-B8FE-46BD-9DBF-7C8394164021}" srcOrd="0" destOrd="0" presId="urn:microsoft.com/office/officeart/2018/2/layout/IconCircleList"/>
    <dgm:cxn modelId="{A5E4B8EA-D081-4BC2-AA32-FA03E60241EC}" type="presParOf" srcId="{9C80B44F-B8FE-46BD-9DBF-7C8394164021}" destId="{96270B69-EFE3-4D2F-8356-E84EA1DE1251}" srcOrd="0" destOrd="0" presId="urn:microsoft.com/office/officeart/2018/2/layout/IconCircleList"/>
    <dgm:cxn modelId="{3E137F26-F90C-48A3-A908-272B8BAF35B2}" type="presParOf" srcId="{9C80B44F-B8FE-46BD-9DBF-7C8394164021}" destId="{5FF826F5-4F53-4039-8565-0EA618FE1E0B}" srcOrd="1" destOrd="0" presId="urn:microsoft.com/office/officeart/2018/2/layout/IconCircleList"/>
    <dgm:cxn modelId="{9527F7DA-D121-49B0-A836-FB8DA8756999}" type="presParOf" srcId="{9C80B44F-B8FE-46BD-9DBF-7C8394164021}" destId="{23B9F5D5-BA69-4A9D-B10B-C521FDE0BA9B}" srcOrd="2" destOrd="0" presId="urn:microsoft.com/office/officeart/2018/2/layout/IconCircleList"/>
    <dgm:cxn modelId="{90CC355F-C924-4B46-9B31-CE3E12C4FEEC}" type="presParOf" srcId="{9C80B44F-B8FE-46BD-9DBF-7C8394164021}" destId="{C1C84285-347F-493C-8294-A7DF34A92AB7}" srcOrd="3" destOrd="0" presId="urn:microsoft.com/office/officeart/2018/2/layout/IconCircleList"/>
    <dgm:cxn modelId="{26BB4D77-A325-49C4-A28A-B4043A380831}" type="presParOf" srcId="{C19DADB3-1755-49BF-BAB9-84B30D934B97}" destId="{EDA558BB-B99C-4421-ADDC-415379212813}" srcOrd="1" destOrd="0" presId="urn:microsoft.com/office/officeart/2018/2/layout/IconCircleList"/>
    <dgm:cxn modelId="{607CBC21-B720-4097-AE5B-E2C9D7418479}" type="presParOf" srcId="{C19DADB3-1755-49BF-BAB9-84B30D934B97}" destId="{F7D2CC2B-AF4E-4ABA-B973-962AEC4BD7CC}" srcOrd="2" destOrd="0" presId="urn:microsoft.com/office/officeart/2018/2/layout/IconCircleList"/>
    <dgm:cxn modelId="{196D1C15-F1AE-4491-ADAA-79B66ADA4255}" type="presParOf" srcId="{F7D2CC2B-AF4E-4ABA-B973-962AEC4BD7CC}" destId="{519B092F-F273-482C-910F-134F63513B0A}" srcOrd="0" destOrd="0" presId="urn:microsoft.com/office/officeart/2018/2/layout/IconCircleList"/>
    <dgm:cxn modelId="{46A3438D-BB1B-4430-B303-564A928A67A3}" type="presParOf" srcId="{F7D2CC2B-AF4E-4ABA-B973-962AEC4BD7CC}" destId="{5D77C15E-3E41-4CE9-94A0-F5BFF62C2302}" srcOrd="1" destOrd="0" presId="urn:microsoft.com/office/officeart/2018/2/layout/IconCircleList"/>
    <dgm:cxn modelId="{5CB457CD-5567-4FCD-9E2E-8FC810225E95}" type="presParOf" srcId="{F7D2CC2B-AF4E-4ABA-B973-962AEC4BD7CC}" destId="{C09F79A0-C844-4294-B294-DA1D978EB5C8}" srcOrd="2" destOrd="0" presId="urn:microsoft.com/office/officeart/2018/2/layout/IconCircleList"/>
    <dgm:cxn modelId="{EF7BAAF7-AD35-42BC-ACC7-9733387E492E}" type="presParOf" srcId="{F7D2CC2B-AF4E-4ABA-B973-962AEC4BD7CC}" destId="{4520450E-8221-4C85-9907-3E0BE2DB44CB}" srcOrd="3" destOrd="0" presId="urn:microsoft.com/office/officeart/2018/2/layout/IconCircleList"/>
    <dgm:cxn modelId="{B8BB3020-B8B5-476A-A5F8-CB3F5DE9674A}" type="presParOf" srcId="{C19DADB3-1755-49BF-BAB9-84B30D934B97}" destId="{7337A41B-AE0A-43A7-B2B3-760C242C85E3}" srcOrd="3" destOrd="0" presId="urn:microsoft.com/office/officeart/2018/2/layout/IconCircleList"/>
    <dgm:cxn modelId="{3D0B548C-B79A-4EA9-9BEF-EA102700E8B4}" type="presParOf" srcId="{C19DADB3-1755-49BF-BAB9-84B30D934B97}" destId="{D4C6229D-CFF8-46D3-82D2-BD41147FB6F1}" srcOrd="4" destOrd="0" presId="urn:microsoft.com/office/officeart/2018/2/layout/IconCircleList"/>
    <dgm:cxn modelId="{DAB6954C-6373-4AB7-9239-BA4AD2BA01F5}" type="presParOf" srcId="{D4C6229D-CFF8-46D3-82D2-BD41147FB6F1}" destId="{D8C9E0F6-1977-42D6-9A21-AE2904D4CA43}" srcOrd="0" destOrd="0" presId="urn:microsoft.com/office/officeart/2018/2/layout/IconCircleList"/>
    <dgm:cxn modelId="{7056FC8D-1FFA-4B10-8F18-815C96928E80}" type="presParOf" srcId="{D4C6229D-CFF8-46D3-82D2-BD41147FB6F1}" destId="{F3BE57DF-6AF5-4E55-8AF3-8974048CC62F}" srcOrd="1" destOrd="0" presId="urn:microsoft.com/office/officeart/2018/2/layout/IconCircleList"/>
    <dgm:cxn modelId="{F633E055-0D40-48C1-8242-F4F2D5C58A06}" type="presParOf" srcId="{D4C6229D-CFF8-46D3-82D2-BD41147FB6F1}" destId="{31AB9492-03CC-4D39-88E7-BCF019C9F9B8}" srcOrd="2" destOrd="0" presId="urn:microsoft.com/office/officeart/2018/2/layout/IconCircleList"/>
    <dgm:cxn modelId="{6DA22149-7922-44C7-9E02-11E232A8AFAD}" type="presParOf" srcId="{D4C6229D-CFF8-46D3-82D2-BD41147FB6F1}" destId="{24E4914A-E2D0-40E8-B787-80AAE4546C04}" srcOrd="3" destOrd="0" presId="urn:microsoft.com/office/officeart/2018/2/layout/IconCircleList"/>
    <dgm:cxn modelId="{A091BC59-A6C8-437C-9B41-CB2D7D210B2E}" type="presParOf" srcId="{C19DADB3-1755-49BF-BAB9-84B30D934B97}" destId="{E0F7E8E7-8BBB-4940-99AE-632483E21358}" srcOrd="5" destOrd="0" presId="urn:microsoft.com/office/officeart/2018/2/layout/IconCircleList"/>
    <dgm:cxn modelId="{A8B6EBFC-970B-43B9-8095-1CD6724A4192}" type="presParOf" srcId="{C19DADB3-1755-49BF-BAB9-84B30D934B97}" destId="{918CD439-10EC-4564-8CCE-6C22B53DA89F}" srcOrd="6" destOrd="0" presId="urn:microsoft.com/office/officeart/2018/2/layout/IconCircleList"/>
    <dgm:cxn modelId="{61F240EA-FB94-42D5-92A6-72FFE2FFA176}" type="presParOf" srcId="{918CD439-10EC-4564-8CCE-6C22B53DA89F}" destId="{19AB2152-7205-4E30-94D1-3AAE08910691}" srcOrd="0" destOrd="0" presId="urn:microsoft.com/office/officeart/2018/2/layout/IconCircleList"/>
    <dgm:cxn modelId="{E135EAD5-447A-4E54-9FD9-157CB52B7CF4}" type="presParOf" srcId="{918CD439-10EC-4564-8CCE-6C22B53DA89F}" destId="{9F960C50-39F0-4073-A454-4D9F7ED78694}" srcOrd="1" destOrd="0" presId="urn:microsoft.com/office/officeart/2018/2/layout/IconCircleList"/>
    <dgm:cxn modelId="{A8590BD0-AAE1-4D13-8A5E-7C9AEE669B34}" type="presParOf" srcId="{918CD439-10EC-4564-8CCE-6C22B53DA89F}" destId="{89329C53-0446-46DF-915A-D9A41596710A}" srcOrd="2" destOrd="0" presId="urn:microsoft.com/office/officeart/2018/2/layout/IconCircleList"/>
    <dgm:cxn modelId="{349B723A-01E3-4B2D-B6B3-82415F81CDDA}" type="presParOf" srcId="{918CD439-10EC-4564-8CCE-6C22B53DA89F}" destId="{E962AE37-6C6D-4376-992B-059C5A3E6BA1}" srcOrd="3" destOrd="0" presId="urn:microsoft.com/office/officeart/2018/2/layout/IconCircleList"/>
    <dgm:cxn modelId="{0493AD79-4AB2-4F94-8D49-5B5925438781}" type="presParOf" srcId="{C19DADB3-1755-49BF-BAB9-84B30D934B97}" destId="{14848152-C7FF-4A34-949B-697751DFC62D}" srcOrd="7" destOrd="0" presId="urn:microsoft.com/office/officeart/2018/2/layout/IconCircleList"/>
    <dgm:cxn modelId="{EE881F82-BF4D-48CE-97DF-C883EE9CBDD8}" type="presParOf" srcId="{C19DADB3-1755-49BF-BAB9-84B30D934B97}" destId="{58A5AFDE-2101-4AF5-8877-11703823E350}" srcOrd="8" destOrd="0" presId="urn:microsoft.com/office/officeart/2018/2/layout/IconCircleList"/>
    <dgm:cxn modelId="{A0E925C2-EEE8-4B9A-9DDC-C0835860914E}" type="presParOf" srcId="{58A5AFDE-2101-4AF5-8877-11703823E350}" destId="{51FDF23E-A2EB-43F4-87C9-AA2DBC18379C}" srcOrd="0" destOrd="0" presId="urn:microsoft.com/office/officeart/2018/2/layout/IconCircleList"/>
    <dgm:cxn modelId="{05F75FAC-8DE9-449B-9087-1B2E5461C78A}" type="presParOf" srcId="{58A5AFDE-2101-4AF5-8877-11703823E350}" destId="{8BEDE589-2C46-4A09-8268-A1D5967102BD}" srcOrd="1" destOrd="0" presId="urn:microsoft.com/office/officeart/2018/2/layout/IconCircleList"/>
    <dgm:cxn modelId="{D648B831-363F-46D9-9C2B-B912942FAC7D}" type="presParOf" srcId="{58A5AFDE-2101-4AF5-8877-11703823E350}" destId="{B3606078-C0E9-4E0E-8D5A-5DBF38630077}" srcOrd="2" destOrd="0" presId="urn:microsoft.com/office/officeart/2018/2/layout/IconCircleList"/>
    <dgm:cxn modelId="{847753B3-7BE5-464F-B74C-7FCEEEC9F1C5}" type="presParOf" srcId="{58A5AFDE-2101-4AF5-8877-11703823E350}" destId="{1AE2E8E2-DA18-4B01-A60F-6AC42D7200B0}" srcOrd="3" destOrd="0" presId="urn:microsoft.com/office/officeart/2018/2/layout/IconCircleList"/>
    <dgm:cxn modelId="{A591ABAC-DA8F-41B9-9CD0-115E6A3E853E}" type="presParOf" srcId="{C19DADB3-1755-49BF-BAB9-84B30D934B97}" destId="{377BB134-B317-4094-92EB-25131901C716}" srcOrd="9" destOrd="0" presId="urn:microsoft.com/office/officeart/2018/2/layout/IconCircleList"/>
    <dgm:cxn modelId="{FB7B6832-7F52-48BD-896D-A972137964BA}" type="presParOf" srcId="{C19DADB3-1755-49BF-BAB9-84B30D934B97}" destId="{379B7A63-CFE2-40B8-9EAD-7D6D69618FC8}" srcOrd="10" destOrd="0" presId="urn:microsoft.com/office/officeart/2018/2/layout/IconCircleList"/>
    <dgm:cxn modelId="{100C982A-769D-4AC6-B4A3-2BFF994B74F9}" type="presParOf" srcId="{379B7A63-CFE2-40B8-9EAD-7D6D69618FC8}" destId="{DF659BF6-7F8F-4F7C-839E-AD7414924E65}" srcOrd="0" destOrd="0" presId="urn:microsoft.com/office/officeart/2018/2/layout/IconCircleList"/>
    <dgm:cxn modelId="{48DB8B6E-AB11-439A-B00D-8E7AC882E5FE}" type="presParOf" srcId="{379B7A63-CFE2-40B8-9EAD-7D6D69618FC8}" destId="{8DB25257-50D3-4E9C-9418-AC7A51336020}" srcOrd="1" destOrd="0" presId="urn:microsoft.com/office/officeart/2018/2/layout/IconCircleList"/>
    <dgm:cxn modelId="{F333F646-EE80-4B09-A749-0EC10EF2F65E}" type="presParOf" srcId="{379B7A63-CFE2-40B8-9EAD-7D6D69618FC8}" destId="{69C3469B-2CF6-4880-B304-D10A194212FD}" srcOrd="2" destOrd="0" presId="urn:microsoft.com/office/officeart/2018/2/layout/IconCircleList"/>
    <dgm:cxn modelId="{8733284F-3DAB-4F0E-AF6D-2FF78F76DE9C}" type="presParOf" srcId="{379B7A63-CFE2-40B8-9EAD-7D6D69618FC8}" destId="{ACEF45D7-BFCB-4A27-88A3-B8B21BDFC62E}" srcOrd="3" destOrd="0" presId="urn:microsoft.com/office/officeart/2018/2/layout/IconCircleList"/>
    <dgm:cxn modelId="{2ABD3EC6-7426-41CD-A97F-7A98CCD5861E}" type="presParOf" srcId="{C19DADB3-1755-49BF-BAB9-84B30D934B97}" destId="{9447DB3B-68D6-4408-8BFB-0E8A283F2338}" srcOrd="11" destOrd="0" presId="urn:microsoft.com/office/officeart/2018/2/layout/IconCircleList"/>
    <dgm:cxn modelId="{A7E75149-4BB0-4DF2-802D-844561228306}" type="presParOf" srcId="{C19DADB3-1755-49BF-BAB9-84B30D934B97}" destId="{65716E20-3D13-469C-B57D-4182BD5A80AB}" srcOrd="12" destOrd="0" presId="urn:microsoft.com/office/officeart/2018/2/layout/IconCircleList"/>
    <dgm:cxn modelId="{779855E1-06EB-4693-A642-349BA1E5576D}" type="presParOf" srcId="{65716E20-3D13-469C-B57D-4182BD5A80AB}" destId="{9079F4C9-5D0E-4DE2-8869-6730F9E9F105}" srcOrd="0" destOrd="0" presId="urn:microsoft.com/office/officeart/2018/2/layout/IconCircleList"/>
    <dgm:cxn modelId="{ABC7E4C9-9FC3-4746-81B5-E6B201F456CD}" type="presParOf" srcId="{65716E20-3D13-469C-B57D-4182BD5A80AB}" destId="{9820C2F7-6CF5-46A7-A20F-E548C4CA8C7D}" srcOrd="1" destOrd="0" presId="urn:microsoft.com/office/officeart/2018/2/layout/IconCircleList"/>
    <dgm:cxn modelId="{29A9CA16-F4C2-4B1E-A311-DF5C8F0C8598}" type="presParOf" srcId="{65716E20-3D13-469C-B57D-4182BD5A80AB}" destId="{FD4C26AF-E73B-4913-8A1D-84FAF76F8266}" srcOrd="2" destOrd="0" presId="urn:microsoft.com/office/officeart/2018/2/layout/IconCircleList"/>
    <dgm:cxn modelId="{E24BED13-6659-428A-8DD2-60875527D471}" type="presParOf" srcId="{65716E20-3D13-469C-B57D-4182BD5A80AB}" destId="{4FB31904-F841-4CF5-A24C-5CF07053D45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7C3CB-7321-6A40-B2FB-0CC087F41DB6}">
      <dsp:nvSpPr>
        <dsp:cNvPr id="0" name=""/>
        <dsp:cNvSpPr/>
      </dsp:nvSpPr>
      <dsp:spPr>
        <a:xfrm>
          <a:off x="0" y="456244"/>
          <a:ext cx="6801987" cy="16537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7910" tIns="624840" rIns="52791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Containers</a:t>
          </a:r>
        </a:p>
        <a:p>
          <a:pPr marL="285750" lvl="1" indent="-285750" algn="l" defTabSz="1333500">
            <a:lnSpc>
              <a:spcPct val="90000"/>
            </a:lnSpc>
            <a:spcBef>
              <a:spcPct val="0"/>
            </a:spcBef>
            <a:spcAft>
              <a:spcPct val="15000"/>
            </a:spcAft>
            <a:buChar char="•"/>
          </a:pPr>
          <a:r>
            <a:rPr lang="en-US" sz="3000" kern="1200" dirty="0"/>
            <a:t>Docker</a:t>
          </a:r>
        </a:p>
      </dsp:txBody>
      <dsp:txXfrm>
        <a:off x="0" y="456244"/>
        <a:ext cx="6801987" cy="1653750"/>
      </dsp:txXfrm>
    </dsp:sp>
    <dsp:sp modelId="{C108615D-3B09-9942-922C-6212F8A22228}">
      <dsp:nvSpPr>
        <dsp:cNvPr id="0" name=""/>
        <dsp:cNvSpPr/>
      </dsp:nvSpPr>
      <dsp:spPr>
        <a:xfrm>
          <a:off x="340099" y="13444"/>
          <a:ext cx="4761390" cy="88560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969" tIns="0" rIns="179969" bIns="0" numCol="1" spcCol="1270" anchor="ctr" anchorCtr="0">
          <a:noAutofit/>
        </a:bodyPr>
        <a:lstStyle/>
        <a:p>
          <a:pPr marL="0" lvl="0" indent="0" algn="l" defTabSz="1333500">
            <a:lnSpc>
              <a:spcPct val="90000"/>
            </a:lnSpc>
            <a:spcBef>
              <a:spcPct val="0"/>
            </a:spcBef>
            <a:spcAft>
              <a:spcPct val="35000"/>
            </a:spcAft>
            <a:buNone/>
          </a:pPr>
          <a:r>
            <a:rPr lang="en-US" sz="3000" kern="1200" dirty="0"/>
            <a:t>Agenda</a:t>
          </a:r>
        </a:p>
      </dsp:txBody>
      <dsp:txXfrm>
        <a:off x="383330" y="56675"/>
        <a:ext cx="4674928"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2CFB6-BC12-FF42-BAB7-DDC92C7BECF8}">
      <dsp:nvSpPr>
        <dsp:cNvPr id="0" name=""/>
        <dsp:cNvSpPr/>
      </dsp:nvSpPr>
      <dsp:spPr>
        <a:xfrm rot="5400000">
          <a:off x="3926767" y="-1539194"/>
          <a:ext cx="1382098" cy="4806099"/>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Hypervisors allow us to run more than one guest OS on a host</a:t>
          </a:r>
        </a:p>
        <a:p>
          <a:pPr marL="171450" lvl="1" indent="-171450" algn="l" defTabSz="844550">
            <a:lnSpc>
              <a:spcPct val="90000"/>
            </a:lnSpc>
            <a:spcBef>
              <a:spcPct val="0"/>
            </a:spcBef>
            <a:spcAft>
              <a:spcPct val="15000"/>
            </a:spcAft>
            <a:buChar char="•"/>
          </a:pPr>
          <a:r>
            <a:rPr lang="en-US" sz="1900" kern="1200" dirty="0"/>
            <a:t>VMs are logically isolated from one another and share the underlying host’s resources</a:t>
          </a:r>
        </a:p>
      </dsp:txBody>
      <dsp:txXfrm rot="-5400000">
        <a:off x="2214767" y="240274"/>
        <a:ext cx="4738631" cy="1247162"/>
      </dsp:txXfrm>
    </dsp:sp>
    <dsp:sp modelId="{BBEF75E4-9A12-0046-BBB0-86A10E64A84F}">
      <dsp:nvSpPr>
        <dsp:cNvPr id="0" name=""/>
        <dsp:cNvSpPr/>
      </dsp:nvSpPr>
      <dsp:spPr>
        <a:xfrm>
          <a:off x="93" y="43"/>
          <a:ext cx="2214674" cy="172762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Virtual Machines</a:t>
          </a:r>
        </a:p>
      </dsp:txBody>
      <dsp:txXfrm>
        <a:off x="84429" y="84379"/>
        <a:ext cx="2046002" cy="1558951"/>
      </dsp:txXfrm>
    </dsp:sp>
    <dsp:sp modelId="{96EBC0E1-00D3-7348-886A-869B2C4251FA}">
      <dsp:nvSpPr>
        <dsp:cNvPr id="0" name=""/>
        <dsp:cNvSpPr/>
      </dsp:nvSpPr>
      <dsp:spPr>
        <a:xfrm rot="5400000">
          <a:off x="3928959" y="275086"/>
          <a:ext cx="1382098" cy="4805544"/>
        </a:xfrm>
        <a:prstGeom prst="round2SameRect">
          <a:avLst/>
        </a:prstGeom>
        <a:solidFill>
          <a:schemeClr val="accent2">
            <a:tint val="40000"/>
            <a:alpha val="90000"/>
            <a:hueOff val="4141917"/>
            <a:satOff val="-14661"/>
            <a:lumOff val="-638"/>
            <a:alphaOff val="0"/>
          </a:schemeClr>
        </a:solidFill>
        <a:ln w="15875" cap="flat" cmpd="sng" algn="ctr">
          <a:solidFill>
            <a:schemeClr val="accent2">
              <a:tint val="40000"/>
              <a:alpha val="90000"/>
              <a:hueOff val="4141917"/>
              <a:satOff val="-14661"/>
              <a:lumOff val="-6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VM images contain the OS, applications, config files, data to generate an exact replica of any VM</a:t>
          </a:r>
        </a:p>
      </dsp:txBody>
      <dsp:txXfrm rot="-5400000">
        <a:off x="2217236" y="2054277"/>
        <a:ext cx="4738076" cy="1247162"/>
      </dsp:txXfrm>
    </dsp:sp>
    <dsp:sp modelId="{96651165-0BD8-4044-8548-4776303F5A7C}">
      <dsp:nvSpPr>
        <dsp:cNvPr id="0" name=""/>
        <dsp:cNvSpPr/>
      </dsp:nvSpPr>
      <dsp:spPr>
        <a:xfrm>
          <a:off x="93" y="1814047"/>
          <a:ext cx="2217143" cy="1727623"/>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Images</a:t>
          </a:r>
        </a:p>
      </dsp:txBody>
      <dsp:txXfrm>
        <a:off x="84429" y="1898383"/>
        <a:ext cx="2048471" cy="1558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3E078-A47D-4070-BA24-10B02FB9C2A1}">
      <dsp:nvSpPr>
        <dsp:cNvPr id="0" name=""/>
        <dsp:cNvSpPr/>
      </dsp:nvSpPr>
      <dsp:spPr>
        <a:xfrm>
          <a:off x="0" y="1766"/>
          <a:ext cx="6692748" cy="8950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6C290-070A-4351-A2BE-2319D5A8AE1D}">
      <dsp:nvSpPr>
        <dsp:cNvPr id="0" name=""/>
        <dsp:cNvSpPr/>
      </dsp:nvSpPr>
      <dsp:spPr>
        <a:xfrm>
          <a:off x="270752" y="203152"/>
          <a:ext cx="492278" cy="492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B59FAD-F11B-498B-B9C1-F3814AF017EC}">
      <dsp:nvSpPr>
        <dsp:cNvPr id="0" name=""/>
        <dsp:cNvSpPr/>
      </dsp:nvSpPr>
      <dsp:spPr>
        <a:xfrm>
          <a:off x="1033783" y="1766"/>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a:t>Boot time</a:t>
          </a:r>
        </a:p>
      </dsp:txBody>
      <dsp:txXfrm>
        <a:off x="1033783" y="1766"/>
        <a:ext cx="5658964" cy="895050"/>
      </dsp:txXfrm>
    </dsp:sp>
    <dsp:sp modelId="{3A084F75-A235-4FB8-9824-9697BF61C241}">
      <dsp:nvSpPr>
        <dsp:cNvPr id="0" name=""/>
        <dsp:cNvSpPr/>
      </dsp:nvSpPr>
      <dsp:spPr>
        <a:xfrm>
          <a:off x="0" y="1120579"/>
          <a:ext cx="6692748" cy="8950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DFE9F-7900-4833-8A62-2E8D29AD86AE}">
      <dsp:nvSpPr>
        <dsp:cNvPr id="0" name=""/>
        <dsp:cNvSpPr/>
      </dsp:nvSpPr>
      <dsp:spPr>
        <a:xfrm>
          <a:off x="270752" y="1321966"/>
          <a:ext cx="492278" cy="492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D04342-69DD-4BA0-B278-2975101E132F}">
      <dsp:nvSpPr>
        <dsp:cNvPr id="0" name=""/>
        <dsp:cNvSpPr/>
      </dsp:nvSpPr>
      <dsp:spPr>
        <a:xfrm>
          <a:off x="1033783" y="1120579"/>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a:t>Size</a:t>
          </a:r>
        </a:p>
      </dsp:txBody>
      <dsp:txXfrm>
        <a:off x="1033783" y="1120579"/>
        <a:ext cx="5658964" cy="895050"/>
      </dsp:txXfrm>
    </dsp:sp>
    <dsp:sp modelId="{138568F1-8C24-408A-873A-5002CF83F177}">
      <dsp:nvSpPr>
        <dsp:cNvPr id="0" name=""/>
        <dsp:cNvSpPr/>
      </dsp:nvSpPr>
      <dsp:spPr>
        <a:xfrm>
          <a:off x="0" y="2239393"/>
          <a:ext cx="6692748" cy="8950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97769-9C4D-40DE-A953-27F93EFA0035}">
      <dsp:nvSpPr>
        <dsp:cNvPr id="0" name=""/>
        <dsp:cNvSpPr/>
      </dsp:nvSpPr>
      <dsp:spPr>
        <a:xfrm>
          <a:off x="270752" y="2440779"/>
          <a:ext cx="492278" cy="492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ED1AC4-F9BF-4FF5-9F77-006DD01ACCD7}">
      <dsp:nvSpPr>
        <dsp:cNvPr id="0" name=""/>
        <dsp:cNvSpPr/>
      </dsp:nvSpPr>
      <dsp:spPr>
        <a:xfrm>
          <a:off x="1033783" y="2239393"/>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dirty="0"/>
            <a:t>Scaling up requires a new VM; scaling out might not be fast enough</a:t>
          </a:r>
        </a:p>
      </dsp:txBody>
      <dsp:txXfrm>
        <a:off x="1033783" y="2239393"/>
        <a:ext cx="5658964" cy="895050"/>
      </dsp:txXfrm>
    </dsp:sp>
    <dsp:sp modelId="{3E63ABB3-C70F-47A0-BB38-AF0FDF01EE41}">
      <dsp:nvSpPr>
        <dsp:cNvPr id="0" name=""/>
        <dsp:cNvSpPr/>
      </dsp:nvSpPr>
      <dsp:spPr>
        <a:xfrm>
          <a:off x="0" y="3358207"/>
          <a:ext cx="6692748" cy="8950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D1858-DB75-4EAD-A1E1-51BD70E86980}">
      <dsp:nvSpPr>
        <dsp:cNvPr id="0" name=""/>
        <dsp:cNvSpPr/>
      </dsp:nvSpPr>
      <dsp:spPr>
        <a:xfrm>
          <a:off x="270752" y="3559593"/>
          <a:ext cx="492278" cy="4922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DA4F5D-A311-4440-86F7-A8A403055C2E}">
      <dsp:nvSpPr>
        <dsp:cNvPr id="0" name=""/>
        <dsp:cNvSpPr/>
      </dsp:nvSpPr>
      <dsp:spPr>
        <a:xfrm>
          <a:off x="1033783" y="3358207"/>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dirty="0"/>
            <a:t>More overhead, use more resources </a:t>
          </a:r>
          <a:r>
            <a:rPr lang="en-US" sz="2200" kern="1200" dirty="0">
              <a:sym typeface="Wingdings" panose="05000000000000000000" pitchFamily="2" charset="2"/>
            </a:rPr>
            <a:t></a:t>
          </a:r>
          <a:r>
            <a:rPr lang="en-US" sz="2200" kern="1200" dirty="0"/>
            <a:t> limits the # of VMs that can run on a single host machine.</a:t>
          </a:r>
        </a:p>
      </dsp:txBody>
      <dsp:txXfrm>
        <a:off x="1033783" y="3358207"/>
        <a:ext cx="5658964" cy="895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8DFFB-93FC-2845-9336-07FF63707D06}">
      <dsp:nvSpPr>
        <dsp:cNvPr id="0" name=""/>
        <dsp:cNvSpPr/>
      </dsp:nvSpPr>
      <dsp:spPr>
        <a:xfrm>
          <a:off x="0" y="380949"/>
          <a:ext cx="6692748" cy="152144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79044" rIns="519432"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Want to eliminate packages and services of the host OS which are not essential for running containers</a:t>
          </a:r>
        </a:p>
      </dsp:txBody>
      <dsp:txXfrm>
        <a:off x="0" y="380949"/>
        <a:ext cx="6692748" cy="1521449"/>
      </dsp:txXfrm>
    </dsp:sp>
    <dsp:sp modelId="{F332EC3D-5D5F-044D-8E73-23F1DB58F652}">
      <dsp:nvSpPr>
        <dsp:cNvPr id="0" name=""/>
        <dsp:cNvSpPr/>
      </dsp:nvSpPr>
      <dsp:spPr>
        <a:xfrm>
          <a:off x="334637" y="41469"/>
          <a:ext cx="4684923" cy="67896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l" defTabSz="1022350">
            <a:lnSpc>
              <a:spcPct val="90000"/>
            </a:lnSpc>
            <a:spcBef>
              <a:spcPct val="0"/>
            </a:spcBef>
            <a:spcAft>
              <a:spcPct val="35000"/>
            </a:spcAft>
            <a:buNone/>
          </a:pPr>
          <a:r>
            <a:rPr lang="en-US" sz="2300" kern="1200" dirty="0"/>
            <a:t>Current global trend is to run applications in containers. </a:t>
          </a:r>
        </a:p>
      </dsp:txBody>
      <dsp:txXfrm>
        <a:off x="367781" y="74613"/>
        <a:ext cx="4618635" cy="612672"/>
      </dsp:txXfrm>
    </dsp:sp>
    <dsp:sp modelId="{1C8E5DA6-0EA6-664F-A684-24298263C1DA}">
      <dsp:nvSpPr>
        <dsp:cNvPr id="0" name=""/>
        <dsp:cNvSpPr/>
      </dsp:nvSpPr>
      <dsp:spPr>
        <a:xfrm>
          <a:off x="0" y="2366079"/>
          <a:ext cx="6692748" cy="1847474"/>
        </a:xfrm>
        <a:prstGeom prst="rect">
          <a:avLst/>
        </a:prstGeom>
        <a:solidFill>
          <a:schemeClr val="lt1">
            <a:alpha val="90000"/>
            <a:hueOff val="0"/>
            <a:satOff val="0"/>
            <a:lumOff val="0"/>
            <a:alphaOff val="0"/>
          </a:schemeClr>
        </a:solidFill>
        <a:ln w="9525" cap="flat" cmpd="sng" algn="ctr">
          <a:solidFill>
            <a:schemeClr val="accent5">
              <a:hueOff val="4261045"/>
              <a:satOff val="-28207"/>
              <a:lumOff val="-490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79044" rIns="519432"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Micro OS as host OS</a:t>
          </a:r>
        </a:p>
        <a:p>
          <a:pPr marL="228600" lvl="1" indent="-228600" algn="l" defTabSz="1022350">
            <a:lnSpc>
              <a:spcPct val="90000"/>
            </a:lnSpc>
            <a:spcBef>
              <a:spcPct val="0"/>
            </a:spcBef>
            <a:spcAft>
              <a:spcPct val="15000"/>
            </a:spcAft>
            <a:buChar char="•"/>
          </a:pPr>
          <a:r>
            <a:rPr lang="en-US" sz="2300" kern="1200" dirty="0"/>
            <a:t>Can also be used as container OS as they allow for fast container startups and provide lightweight container environment </a:t>
          </a:r>
        </a:p>
      </dsp:txBody>
      <dsp:txXfrm>
        <a:off x="0" y="2366079"/>
        <a:ext cx="6692748" cy="1847474"/>
      </dsp:txXfrm>
    </dsp:sp>
    <dsp:sp modelId="{B98D99D7-7E5E-5C47-AA55-D662AC97A5EC}">
      <dsp:nvSpPr>
        <dsp:cNvPr id="0" name=""/>
        <dsp:cNvSpPr/>
      </dsp:nvSpPr>
      <dsp:spPr>
        <a:xfrm>
          <a:off x="334637" y="2026599"/>
          <a:ext cx="4684923" cy="678960"/>
        </a:xfrm>
        <a:prstGeom prst="roundRect">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l" defTabSz="1022350">
            <a:lnSpc>
              <a:spcPct val="90000"/>
            </a:lnSpc>
            <a:spcBef>
              <a:spcPct val="0"/>
            </a:spcBef>
            <a:spcAft>
              <a:spcPct val="35000"/>
            </a:spcAft>
            <a:buNone/>
          </a:pPr>
          <a:r>
            <a:rPr lang="en-US" sz="2300" kern="1200" dirty="0"/>
            <a:t>This has led to specialized minimal OS to run just containers</a:t>
          </a:r>
        </a:p>
      </dsp:txBody>
      <dsp:txXfrm>
        <a:off x="367781" y="2059743"/>
        <a:ext cx="4618635"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32B8B-8CB2-499E-9432-329DE1DF8626}">
      <dsp:nvSpPr>
        <dsp:cNvPr id="0" name=""/>
        <dsp:cNvSpPr/>
      </dsp:nvSpPr>
      <dsp:spPr>
        <a:xfrm>
          <a:off x="0" y="3187"/>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112D1-73AB-47D2-9FA6-7599E3C96AB4}">
      <dsp:nvSpPr>
        <dsp:cNvPr id="0" name=""/>
        <dsp:cNvSpPr/>
      </dsp:nvSpPr>
      <dsp:spPr>
        <a:xfrm>
          <a:off x="136293" y="104562"/>
          <a:ext cx="248048" cy="247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B21715-17A8-4857-9341-97D4F595993E}">
      <dsp:nvSpPr>
        <dsp:cNvPr id="0" name=""/>
        <dsp:cNvSpPr/>
      </dsp:nvSpPr>
      <dsp:spPr>
        <a:xfrm>
          <a:off x="520636" y="3187"/>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Light footprint</a:t>
          </a:r>
        </a:p>
      </dsp:txBody>
      <dsp:txXfrm>
        <a:off x="520636" y="3187"/>
        <a:ext cx="6125336" cy="535036"/>
      </dsp:txXfrm>
    </dsp:sp>
    <dsp:sp modelId="{1A630458-78A2-4D2C-B01B-71CDAE1206A7}">
      <dsp:nvSpPr>
        <dsp:cNvPr id="0" name=""/>
        <dsp:cNvSpPr/>
      </dsp:nvSpPr>
      <dsp:spPr>
        <a:xfrm>
          <a:off x="0" y="671983"/>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385DC-0E22-442D-85DB-9882DF8088E1}">
      <dsp:nvSpPr>
        <dsp:cNvPr id="0" name=""/>
        <dsp:cNvSpPr/>
      </dsp:nvSpPr>
      <dsp:spPr>
        <a:xfrm>
          <a:off x="136293" y="773358"/>
          <a:ext cx="248048" cy="247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36E6A2-7A8F-4C91-97CB-E250C13EF0A4}">
      <dsp:nvSpPr>
        <dsp:cNvPr id="0" name=""/>
        <dsp:cNvSpPr/>
      </dsp:nvSpPr>
      <dsp:spPr>
        <a:xfrm>
          <a:off x="520636" y="671983"/>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Can be deployed within milliseconds</a:t>
          </a:r>
        </a:p>
      </dsp:txBody>
      <dsp:txXfrm>
        <a:off x="520636" y="671983"/>
        <a:ext cx="6125336" cy="535036"/>
      </dsp:txXfrm>
    </dsp:sp>
    <dsp:sp modelId="{16BE40E6-2FA6-455C-ADA8-4EE7BAE5D9C2}">
      <dsp:nvSpPr>
        <dsp:cNvPr id="0" name=""/>
        <dsp:cNvSpPr/>
      </dsp:nvSpPr>
      <dsp:spPr>
        <a:xfrm>
          <a:off x="0" y="1340779"/>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066DC-A64D-4967-ADDA-9A0FC7C90383}">
      <dsp:nvSpPr>
        <dsp:cNvPr id="0" name=""/>
        <dsp:cNvSpPr/>
      </dsp:nvSpPr>
      <dsp:spPr>
        <a:xfrm>
          <a:off x="136293" y="1442155"/>
          <a:ext cx="248048" cy="247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84FB55-4F3C-471B-A958-BB65C0598D33}">
      <dsp:nvSpPr>
        <dsp:cNvPr id="0" name=""/>
        <dsp:cNvSpPr/>
      </dsp:nvSpPr>
      <dsp:spPr>
        <a:xfrm>
          <a:off x="520636" y="1340779"/>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Flexible (can run on any computer, infrastructure, cloud environment)</a:t>
          </a:r>
        </a:p>
      </dsp:txBody>
      <dsp:txXfrm>
        <a:off x="520636" y="1340779"/>
        <a:ext cx="6125336" cy="535036"/>
      </dsp:txXfrm>
    </dsp:sp>
    <dsp:sp modelId="{DBF82C71-3791-4A0D-832E-95B95E3BC46F}">
      <dsp:nvSpPr>
        <dsp:cNvPr id="0" name=""/>
        <dsp:cNvSpPr/>
      </dsp:nvSpPr>
      <dsp:spPr>
        <a:xfrm>
          <a:off x="0" y="2009575"/>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96645F-E481-4017-A6F3-9587A65DCAD0}">
      <dsp:nvSpPr>
        <dsp:cNvPr id="0" name=""/>
        <dsp:cNvSpPr/>
      </dsp:nvSpPr>
      <dsp:spPr>
        <a:xfrm>
          <a:off x="136293" y="2110951"/>
          <a:ext cx="248048" cy="247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8EA4DE-6319-4366-8BCA-5A6BAF9013AB}">
      <dsp:nvSpPr>
        <dsp:cNvPr id="0" name=""/>
        <dsp:cNvSpPr/>
      </dsp:nvSpPr>
      <dsp:spPr>
        <a:xfrm>
          <a:off x="520636" y="2009575"/>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Scaled up or down easily</a:t>
          </a:r>
        </a:p>
      </dsp:txBody>
      <dsp:txXfrm>
        <a:off x="520636" y="2009575"/>
        <a:ext cx="6125336" cy="535036"/>
      </dsp:txXfrm>
    </dsp:sp>
    <dsp:sp modelId="{6A8A6251-BFDB-4D29-B008-875FB832F9ED}">
      <dsp:nvSpPr>
        <dsp:cNvPr id="0" name=""/>
        <dsp:cNvSpPr/>
      </dsp:nvSpPr>
      <dsp:spPr>
        <a:xfrm>
          <a:off x="0" y="2678372"/>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BAD51-8D25-4D4D-AA95-78F0A5CE60EC}">
      <dsp:nvSpPr>
        <dsp:cNvPr id="0" name=""/>
        <dsp:cNvSpPr/>
      </dsp:nvSpPr>
      <dsp:spPr>
        <a:xfrm>
          <a:off x="136293" y="2779747"/>
          <a:ext cx="248048" cy="247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32399-1AF7-41F3-AB7E-7CE5294A6ED6}">
      <dsp:nvSpPr>
        <dsp:cNvPr id="0" name=""/>
        <dsp:cNvSpPr/>
      </dsp:nvSpPr>
      <dsp:spPr>
        <a:xfrm>
          <a:off x="520636" y="2678372"/>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Rich ecosystem</a:t>
          </a:r>
        </a:p>
      </dsp:txBody>
      <dsp:txXfrm>
        <a:off x="520636" y="2678372"/>
        <a:ext cx="6125336" cy="535036"/>
      </dsp:txXfrm>
    </dsp:sp>
    <dsp:sp modelId="{D74FD6DB-7F93-41CA-941B-E05CA01855D7}">
      <dsp:nvSpPr>
        <dsp:cNvPr id="0" name=""/>
        <dsp:cNvSpPr/>
      </dsp:nvSpPr>
      <dsp:spPr>
        <a:xfrm>
          <a:off x="0" y="3347168"/>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7EA7F-FE92-48D8-91C3-6959A92375E1}">
      <dsp:nvSpPr>
        <dsp:cNvPr id="0" name=""/>
        <dsp:cNvSpPr/>
      </dsp:nvSpPr>
      <dsp:spPr>
        <a:xfrm>
          <a:off x="136293" y="3448543"/>
          <a:ext cx="248048" cy="247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3CB1E7-BB8A-40DD-990C-92391FBFCFD9}">
      <dsp:nvSpPr>
        <dsp:cNvPr id="0" name=""/>
        <dsp:cNvSpPr/>
      </dsp:nvSpPr>
      <dsp:spPr>
        <a:xfrm>
          <a:off x="520636" y="3347168"/>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Use less memory and CPU than VMs running similar workloads</a:t>
          </a:r>
        </a:p>
      </dsp:txBody>
      <dsp:txXfrm>
        <a:off x="520636" y="3347168"/>
        <a:ext cx="6125336" cy="535036"/>
      </dsp:txXfrm>
    </dsp:sp>
    <dsp:sp modelId="{B6E0B487-288B-4E6D-B1AC-93E42BCEBD42}">
      <dsp:nvSpPr>
        <dsp:cNvPr id="0" name=""/>
        <dsp:cNvSpPr/>
      </dsp:nvSpPr>
      <dsp:spPr>
        <a:xfrm>
          <a:off x="0" y="4015964"/>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5EDCB-C4C3-44E0-A6FB-0165804A55DE}">
      <dsp:nvSpPr>
        <dsp:cNvPr id="0" name=""/>
        <dsp:cNvSpPr/>
      </dsp:nvSpPr>
      <dsp:spPr>
        <a:xfrm>
          <a:off x="136293" y="4117339"/>
          <a:ext cx="248048" cy="24780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1C4ACD-FBFB-424D-ACD1-E5B527844FA7}">
      <dsp:nvSpPr>
        <dsp:cNvPr id="0" name=""/>
        <dsp:cNvSpPr/>
      </dsp:nvSpPr>
      <dsp:spPr>
        <a:xfrm>
          <a:off x="520636" y="4015964"/>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Increase productivity with reduced overhead</a:t>
          </a:r>
        </a:p>
      </dsp:txBody>
      <dsp:txXfrm>
        <a:off x="520636" y="4015964"/>
        <a:ext cx="6125336" cy="535036"/>
      </dsp:txXfrm>
    </dsp:sp>
    <dsp:sp modelId="{28EA7413-3B06-4908-8227-CA78F0394298}">
      <dsp:nvSpPr>
        <dsp:cNvPr id="0" name=""/>
        <dsp:cNvSpPr/>
      </dsp:nvSpPr>
      <dsp:spPr>
        <a:xfrm>
          <a:off x="0" y="4684760"/>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B265-F99A-4BAB-B5F4-0D21837A13F3}">
      <dsp:nvSpPr>
        <dsp:cNvPr id="0" name=""/>
        <dsp:cNvSpPr/>
      </dsp:nvSpPr>
      <dsp:spPr>
        <a:xfrm>
          <a:off x="136293" y="4786136"/>
          <a:ext cx="248048" cy="24780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FA748-2875-4A1A-90CE-6B553AC955F1}">
      <dsp:nvSpPr>
        <dsp:cNvPr id="0" name=""/>
        <dsp:cNvSpPr/>
      </dsp:nvSpPr>
      <dsp:spPr>
        <a:xfrm>
          <a:off x="520636" y="4684760"/>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Portable and consistent</a:t>
          </a:r>
        </a:p>
      </dsp:txBody>
      <dsp:txXfrm>
        <a:off x="520636" y="4684760"/>
        <a:ext cx="6125336" cy="5350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0B69-EFE3-4D2F-8356-E84EA1DE1251}">
      <dsp:nvSpPr>
        <dsp:cNvPr id="0" name=""/>
        <dsp:cNvSpPr/>
      </dsp:nvSpPr>
      <dsp:spPr>
        <a:xfrm>
          <a:off x="262090" y="159780"/>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826F5-4F53-4039-8565-0EA618FE1E0B}">
      <dsp:nvSpPr>
        <dsp:cNvPr id="0" name=""/>
        <dsp:cNvSpPr/>
      </dsp:nvSpPr>
      <dsp:spPr>
        <a:xfrm>
          <a:off x="431328" y="329018"/>
          <a:ext cx="467418" cy="467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84285-347F-493C-8294-A7DF34A92AB7}">
      <dsp:nvSpPr>
        <dsp:cNvPr id="0" name=""/>
        <dsp:cNvSpPr/>
      </dsp:nvSpPr>
      <dsp:spPr>
        <a:xfrm>
          <a:off x="1240677" y="159780"/>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Application Isolation</a:t>
          </a:r>
        </a:p>
      </dsp:txBody>
      <dsp:txXfrm>
        <a:off x="1240677" y="159780"/>
        <a:ext cx="1899609" cy="805894"/>
      </dsp:txXfrm>
    </dsp:sp>
    <dsp:sp modelId="{519B092F-F273-482C-910F-134F63513B0A}">
      <dsp:nvSpPr>
        <dsp:cNvPr id="0" name=""/>
        <dsp:cNvSpPr/>
      </dsp:nvSpPr>
      <dsp:spPr>
        <a:xfrm>
          <a:off x="3471279" y="159780"/>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7C15E-3E41-4CE9-94A0-F5BFF62C2302}">
      <dsp:nvSpPr>
        <dsp:cNvPr id="0" name=""/>
        <dsp:cNvSpPr/>
      </dsp:nvSpPr>
      <dsp:spPr>
        <a:xfrm>
          <a:off x="3640517" y="329018"/>
          <a:ext cx="467418" cy="467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20450E-8221-4C85-9907-3E0BE2DB44CB}">
      <dsp:nvSpPr>
        <dsp:cNvPr id="0" name=""/>
        <dsp:cNvSpPr/>
      </dsp:nvSpPr>
      <dsp:spPr>
        <a:xfrm>
          <a:off x="4449865" y="159780"/>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Portability</a:t>
          </a:r>
        </a:p>
      </dsp:txBody>
      <dsp:txXfrm>
        <a:off x="4449865" y="159780"/>
        <a:ext cx="1899609" cy="805894"/>
      </dsp:txXfrm>
    </dsp:sp>
    <dsp:sp modelId="{D8C9E0F6-1977-42D6-9A21-AE2904D4CA43}">
      <dsp:nvSpPr>
        <dsp:cNvPr id="0" name=""/>
        <dsp:cNvSpPr/>
      </dsp:nvSpPr>
      <dsp:spPr>
        <a:xfrm>
          <a:off x="6680467" y="159780"/>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BE57DF-6AF5-4E55-8AF3-8974048CC62F}">
      <dsp:nvSpPr>
        <dsp:cNvPr id="0" name=""/>
        <dsp:cNvSpPr/>
      </dsp:nvSpPr>
      <dsp:spPr>
        <a:xfrm>
          <a:off x="6849705" y="329018"/>
          <a:ext cx="467418" cy="467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E4914A-E2D0-40E8-B787-80AAE4546C04}">
      <dsp:nvSpPr>
        <dsp:cNvPr id="0" name=""/>
        <dsp:cNvSpPr/>
      </dsp:nvSpPr>
      <dsp:spPr>
        <a:xfrm>
          <a:off x="7659053" y="159780"/>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Simplified deployment (hybrid, multi-cloud)</a:t>
          </a:r>
        </a:p>
      </dsp:txBody>
      <dsp:txXfrm>
        <a:off x="7659053" y="159780"/>
        <a:ext cx="1899609" cy="805894"/>
      </dsp:txXfrm>
    </dsp:sp>
    <dsp:sp modelId="{19AB2152-7205-4E30-94D1-3AAE08910691}">
      <dsp:nvSpPr>
        <dsp:cNvPr id="0" name=""/>
        <dsp:cNvSpPr/>
      </dsp:nvSpPr>
      <dsp:spPr>
        <a:xfrm>
          <a:off x="262090" y="1670723"/>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60C50-39F0-4073-A454-4D9F7ED78694}">
      <dsp:nvSpPr>
        <dsp:cNvPr id="0" name=""/>
        <dsp:cNvSpPr/>
      </dsp:nvSpPr>
      <dsp:spPr>
        <a:xfrm>
          <a:off x="431328" y="1839961"/>
          <a:ext cx="467418" cy="467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62AE37-6C6D-4376-992B-059C5A3E6BA1}">
      <dsp:nvSpPr>
        <dsp:cNvPr id="0" name=""/>
        <dsp:cNvSpPr/>
      </dsp:nvSpPr>
      <dsp:spPr>
        <a:xfrm>
          <a:off x="1240677" y="1670723"/>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Consistency</a:t>
          </a:r>
        </a:p>
      </dsp:txBody>
      <dsp:txXfrm>
        <a:off x="1240677" y="1670723"/>
        <a:ext cx="1899609" cy="805894"/>
      </dsp:txXfrm>
    </dsp:sp>
    <dsp:sp modelId="{51FDF23E-A2EB-43F4-87C9-AA2DBC18379C}">
      <dsp:nvSpPr>
        <dsp:cNvPr id="0" name=""/>
        <dsp:cNvSpPr/>
      </dsp:nvSpPr>
      <dsp:spPr>
        <a:xfrm>
          <a:off x="3471279" y="1670723"/>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E589-2C46-4A09-8268-A1D5967102BD}">
      <dsp:nvSpPr>
        <dsp:cNvPr id="0" name=""/>
        <dsp:cNvSpPr/>
      </dsp:nvSpPr>
      <dsp:spPr>
        <a:xfrm>
          <a:off x="3640517" y="1839961"/>
          <a:ext cx="467418" cy="467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2E8E2-DA18-4B01-A60F-6AC42D7200B0}">
      <dsp:nvSpPr>
        <dsp:cNvPr id="0" name=""/>
        <dsp:cNvSpPr/>
      </dsp:nvSpPr>
      <dsp:spPr>
        <a:xfrm>
          <a:off x="4449865" y="1670723"/>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Resource efficiency</a:t>
          </a:r>
        </a:p>
      </dsp:txBody>
      <dsp:txXfrm>
        <a:off x="4449865" y="1670723"/>
        <a:ext cx="1899609" cy="805894"/>
      </dsp:txXfrm>
    </dsp:sp>
    <dsp:sp modelId="{DF659BF6-7F8F-4F7C-839E-AD7414924E65}">
      <dsp:nvSpPr>
        <dsp:cNvPr id="0" name=""/>
        <dsp:cNvSpPr/>
      </dsp:nvSpPr>
      <dsp:spPr>
        <a:xfrm>
          <a:off x="6680467" y="1670723"/>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25257-50D3-4E9C-9418-AC7A51336020}">
      <dsp:nvSpPr>
        <dsp:cNvPr id="0" name=""/>
        <dsp:cNvSpPr/>
      </dsp:nvSpPr>
      <dsp:spPr>
        <a:xfrm>
          <a:off x="6849705" y="1839961"/>
          <a:ext cx="467418" cy="4674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EF45D7-BFCB-4A27-88A3-B8B21BDFC62E}">
      <dsp:nvSpPr>
        <dsp:cNvPr id="0" name=""/>
        <dsp:cNvSpPr/>
      </dsp:nvSpPr>
      <dsp:spPr>
        <a:xfrm>
          <a:off x="7659053" y="1670723"/>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Horizontal Scaling</a:t>
          </a:r>
        </a:p>
      </dsp:txBody>
      <dsp:txXfrm>
        <a:off x="7659053" y="1670723"/>
        <a:ext cx="1899609" cy="805894"/>
      </dsp:txXfrm>
    </dsp:sp>
    <dsp:sp modelId="{9079F4C9-5D0E-4DE2-8869-6730F9E9F105}">
      <dsp:nvSpPr>
        <dsp:cNvPr id="0" name=""/>
        <dsp:cNvSpPr/>
      </dsp:nvSpPr>
      <dsp:spPr>
        <a:xfrm>
          <a:off x="262090" y="3181665"/>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0C2F7-6CF5-46A7-A20F-E548C4CA8C7D}">
      <dsp:nvSpPr>
        <dsp:cNvPr id="0" name=""/>
        <dsp:cNvSpPr/>
      </dsp:nvSpPr>
      <dsp:spPr>
        <a:xfrm>
          <a:off x="431328" y="3350903"/>
          <a:ext cx="467418" cy="4674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B31904-F841-4CF5-A24C-5CF07053D451}">
      <dsp:nvSpPr>
        <dsp:cNvPr id="0" name=""/>
        <dsp:cNvSpPr/>
      </dsp:nvSpPr>
      <dsp:spPr>
        <a:xfrm>
          <a:off x="1240677" y="3181665"/>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Rolling Updates</a:t>
          </a:r>
        </a:p>
      </dsp:txBody>
      <dsp:txXfrm>
        <a:off x="1240677" y="3181665"/>
        <a:ext cx="1899609" cy="8058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CE1C3-BE5B-9249-AB0B-71BC1D648B76}" type="datetimeFigureOut">
              <a:rPr lang="en-US" smtClean="0"/>
              <a:t>11/11/24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576A2-7C12-5D46-82D1-8A836AC17B13}" type="slidenum">
              <a:rPr lang="en-US" smtClean="0"/>
              <a:t>‹#›</a:t>
            </a:fld>
            <a:endParaRPr lang="en-US"/>
          </a:p>
        </p:txBody>
      </p:sp>
    </p:spTree>
    <p:extLst>
      <p:ext uri="{BB962C8B-B14F-4D97-AF65-F5344CB8AC3E}">
        <p14:creationId xmlns:p14="http://schemas.microsoft.com/office/powerpoint/2010/main" val="20922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a:t>
            </a:fld>
            <a:endParaRPr lang="en-US"/>
          </a:p>
        </p:txBody>
      </p:sp>
    </p:spTree>
    <p:extLst>
      <p:ext uri="{BB962C8B-B14F-4D97-AF65-F5344CB8AC3E}">
        <p14:creationId xmlns:p14="http://schemas.microsoft.com/office/powerpoint/2010/main" val="222293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a:t>
            </a:fld>
            <a:endParaRPr lang="en-US"/>
          </a:p>
        </p:txBody>
      </p:sp>
    </p:spTree>
    <p:extLst>
      <p:ext uri="{BB962C8B-B14F-4D97-AF65-F5344CB8AC3E}">
        <p14:creationId xmlns:p14="http://schemas.microsoft.com/office/powerpoint/2010/main" val="346843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5</a:t>
            </a:fld>
            <a:endParaRPr lang="en-US"/>
          </a:p>
        </p:txBody>
      </p:sp>
    </p:spTree>
    <p:extLst>
      <p:ext uri="{BB962C8B-B14F-4D97-AF65-F5344CB8AC3E}">
        <p14:creationId xmlns:p14="http://schemas.microsoft.com/office/powerpoint/2010/main" val="4817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7</a:t>
            </a:fld>
            <a:endParaRPr lang="en-US"/>
          </a:p>
        </p:txBody>
      </p:sp>
    </p:spTree>
    <p:extLst>
      <p:ext uri="{BB962C8B-B14F-4D97-AF65-F5344CB8AC3E}">
        <p14:creationId xmlns:p14="http://schemas.microsoft.com/office/powerpoint/2010/main" val="385771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12</a:t>
            </a:fld>
            <a:endParaRPr lang="en-US"/>
          </a:p>
        </p:txBody>
      </p:sp>
    </p:spTree>
    <p:extLst>
      <p:ext uri="{BB962C8B-B14F-4D97-AF65-F5344CB8AC3E}">
        <p14:creationId xmlns:p14="http://schemas.microsoft.com/office/powerpoint/2010/main" val="424339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33</a:t>
            </a:fld>
            <a:endParaRPr lang="en-US"/>
          </a:p>
        </p:txBody>
      </p:sp>
    </p:spTree>
    <p:extLst>
      <p:ext uri="{BB962C8B-B14F-4D97-AF65-F5344CB8AC3E}">
        <p14:creationId xmlns:p14="http://schemas.microsoft.com/office/powerpoint/2010/main" val="260929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45</a:t>
            </a:fld>
            <a:endParaRPr lang="en-US"/>
          </a:p>
        </p:txBody>
      </p:sp>
    </p:spTree>
    <p:extLst>
      <p:ext uri="{BB962C8B-B14F-4D97-AF65-F5344CB8AC3E}">
        <p14:creationId xmlns:p14="http://schemas.microsoft.com/office/powerpoint/2010/main" val="455271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131878-877B-CC4D-941C-154C37B5FC49}" type="datetimeFigureOut">
              <a:rPr lang="en-US" smtClean="0"/>
              <a:t>11/11/24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3456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97683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29320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93313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917722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11/11/24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143594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11/11/24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911580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794438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625573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31033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31878-877B-CC4D-941C-154C37B5FC49}"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693357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425058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131878-877B-CC4D-941C-154C37B5FC49}" type="datetimeFigureOut">
              <a:rPr lang="en-US" smtClean="0"/>
              <a:t>11/11/24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74151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131878-877B-CC4D-941C-154C37B5FC49}" type="datetimeFigureOut">
              <a:rPr lang="en-US" smtClean="0"/>
              <a:t>11/11/24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24218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31878-877B-CC4D-941C-154C37B5FC49}" type="datetimeFigureOut">
              <a:rPr lang="en-US" smtClean="0"/>
              <a:t>11/11/24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90944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81528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34669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131878-877B-CC4D-941C-154C37B5FC49}" type="datetimeFigureOut">
              <a:rPr lang="en-US" smtClean="0"/>
              <a:t>11/11/24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94E1087-390E-644C-9E4B-B1801D4279C9}" type="slidenum">
              <a:rPr lang="en-US" smtClean="0"/>
              <a:t>‹#›</a:t>
            </a:fld>
            <a:endParaRPr lang="en-US"/>
          </a:p>
        </p:txBody>
      </p:sp>
    </p:spTree>
    <p:extLst>
      <p:ext uri="{BB962C8B-B14F-4D97-AF65-F5344CB8AC3E}">
        <p14:creationId xmlns:p14="http://schemas.microsoft.com/office/powerpoint/2010/main" val="344177762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hyperlink" Target="https://pyenv.run/" TargetMode="External"/><Relationship Id="rId4" Type="http://schemas.openxmlformats.org/officeDocument/2006/relationships/image" Target="../media/image9.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svg"/><Relationship Id="rId7"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openclipart.org/detail/290602/cube" TargetMode="Externa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openclipart.org/detail/290602/cube"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7" Type="http://schemas.openxmlformats.org/officeDocument/2006/relationships/image" Target="../media/image6.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290602/cube"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svg"/><Relationship Id="rId5" Type="http://schemas.openxmlformats.org/officeDocument/2006/relationships/diagramQuickStyle" Target="../diagrams/quickStyle2.xml"/><Relationship Id="rId10" Type="http://schemas.openxmlformats.org/officeDocument/2006/relationships/image" Target="../media/image5.png"/><Relationship Id="rId4" Type="http://schemas.openxmlformats.org/officeDocument/2006/relationships/diagramLayout" Target="../diagrams/layout2.xml"/><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hyperlink" Target="https://pyenv.run/" TargetMode="External"/><Relationship Id="rId4" Type="http://schemas.openxmlformats.org/officeDocument/2006/relationships/image" Target="../media/image9.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a:extLst>
              <a:ext uri="{FF2B5EF4-FFF2-40B4-BE49-F238E27FC236}">
                <a16:creationId xmlns:a16="http://schemas.microsoft.com/office/drawing/2014/main" id="{3F3BADD6-8D40-9B49-9390-124F86742595}"/>
              </a:ext>
            </a:extLst>
          </p:cNvPr>
          <p:cNvSpPr>
            <a:spLocks noGrp="1"/>
          </p:cNvSpPr>
          <p:nvPr>
            <p:ph type="ctrTitle"/>
          </p:nvPr>
        </p:nvSpPr>
        <p:spPr>
          <a:xfrm>
            <a:off x="2667000" y="2328334"/>
            <a:ext cx="6858000" cy="1367896"/>
          </a:xfrm>
        </p:spPr>
        <p:txBody>
          <a:bodyPr>
            <a:normAutofit/>
          </a:bodyPr>
          <a:lstStyle/>
          <a:p>
            <a:pPr algn="ctr"/>
            <a:r>
              <a:rPr lang="en-US">
                <a:solidFill>
                  <a:srgbClr val="FFFFFF"/>
                </a:solidFill>
              </a:rPr>
              <a:t>MIS 547</a:t>
            </a:r>
          </a:p>
        </p:txBody>
      </p:sp>
      <p:sp>
        <p:nvSpPr>
          <p:cNvPr id="3" name="Subtitle 2">
            <a:extLst>
              <a:ext uri="{FF2B5EF4-FFF2-40B4-BE49-F238E27FC236}">
                <a16:creationId xmlns:a16="http://schemas.microsoft.com/office/drawing/2014/main" id="{3C3D316C-B9A1-353B-C296-C9C9E3DC8B7E}"/>
              </a:ext>
            </a:extLst>
          </p:cNvPr>
          <p:cNvSpPr>
            <a:spLocks noGrp="1"/>
          </p:cNvSpPr>
          <p:nvPr>
            <p:ph type="subTitle" idx="1"/>
          </p:nvPr>
        </p:nvSpPr>
        <p:spPr>
          <a:xfrm>
            <a:off x="2667001" y="3602038"/>
            <a:ext cx="6857999" cy="953029"/>
          </a:xfrm>
        </p:spPr>
        <p:txBody>
          <a:bodyPr>
            <a:normAutofit/>
          </a:bodyPr>
          <a:lstStyle/>
          <a:p>
            <a:pPr algn="ctr"/>
            <a:r>
              <a:rPr lang="en-US" dirty="0">
                <a:solidFill>
                  <a:schemeClr val="accent2"/>
                </a:solidFill>
              </a:rPr>
              <a:t>Cloud Computing</a:t>
            </a:r>
          </a:p>
        </p:txBody>
      </p:sp>
    </p:spTree>
    <p:extLst>
      <p:ext uri="{BB962C8B-B14F-4D97-AF65-F5344CB8AC3E}">
        <p14:creationId xmlns:p14="http://schemas.microsoft.com/office/powerpoint/2010/main" val="412970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Paper outline">
            <a:extLst>
              <a:ext uri="{FF2B5EF4-FFF2-40B4-BE49-F238E27FC236}">
                <a16:creationId xmlns:a16="http://schemas.microsoft.com/office/drawing/2014/main" id="{73383DE7-53BC-EBA0-16BC-FCF4EA7A4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8128" y="2813936"/>
            <a:ext cx="1230128" cy="1230128"/>
          </a:xfrm>
          <a:prstGeom prst="rect">
            <a:avLst/>
          </a:prstGeom>
        </p:spPr>
      </p:pic>
      <p:pic>
        <p:nvPicPr>
          <p:cNvPr id="8" name="Graphic 7" descr="Cloud outline">
            <a:extLst>
              <a:ext uri="{FF2B5EF4-FFF2-40B4-BE49-F238E27FC236}">
                <a16:creationId xmlns:a16="http://schemas.microsoft.com/office/drawing/2014/main" id="{D5583A60-E2AE-6342-2CF1-D05BBC0BC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7115" y="-1"/>
            <a:ext cx="6239483" cy="6653464"/>
          </a:xfrm>
          <a:prstGeom prst="rect">
            <a:avLst/>
          </a:prstGeom>
        </p:spPr>
      </p:pic>
      <p:pic>
        <p:nvPicPr>
          <p:cNvPr id="10" name="Graphic 9" descr="Laptop outline">
            <a:extLst>
              <a:ext uri="{FF2B5EF4-FFF2-40B4-BE49-F238E27FC236}">
                <a16:creationId xmlns:a16="http://schemas.microsoft.com/office/drawing/2014/main" id="{202D1F53-0491-A7CE-F6A2-5A11D38BA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685" y="2708743"/>
            <a:ext cx="1459542" cy="1459542"/>
          </a:xfrm>
          <a:prstGeom prst="rect">
            <a:avLst/>
          </a:prstGeom>
        </p:spPr>
      </p:pic>
      <p:sp>
        <p:nvSpPr>
          <p:cNvPr id="12" name="Rectangle 11">
            <a:extLst>
              <a:ext uri="{FF2B5EF4-FFF2-40B4-BE49-F238E27FC236}">
                <a16:creationId xmlns:a16="http://schemas.microsoft.com/office/drawing/2014/main" id="{DF324248-63F5-D7AA-54F7-6115E37A1D2D}"/>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038466A0-7814-EE5A-6764-ABAE9ABC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355" y="3663199"/>
            <a:ext cx="764468" cy="764468"/>
          </a:xfrm>
          <a:prstGeom prst="rect">
            <a:avLst/>
          </a:prstGeom>
        </p:spPr>
      </p:pic>
      <p:sp>
        <p:nvSpPr>
          <p:cNvPr id="14" name="TextBox 13">
            <a:extLst>
              <a:ext uri="{FF2B5EF4-FFF2-40B4-BE49-F238E27FC236}">
                <a16:creationId xmlns:a16="http://schemas.microsoft.com/office/drawing/2014/main" id="{B789373C-563F-B793-4BF6-6453ABAE1FA3}"/>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cxnSp>
        <p:nvCxnSpPr>
          <p:cNvPr id="20" name="Straight Arrow Connector 19">
            <a:extLst>
              <a:ext uri="{FF2B5EF4-FFF2-40B4-BE49-F238E27FC236}">
                <a16:creationId xmlns:a16="http://schemas.microsoft.com/office/drawing/2014/main" id="{6250228A-03EF-DA34-E234-8BEEBBFA6839}"/>
              </a:ext>
            </a:extLst>
          </p:cNvPr>
          <p:cNvCxnSpPr>
            <a:cxnSpLocks/>
          </p:cNvCxnSpPr>
          <p:nvPr/>
        </p:nvCxnSpPr>
        <p:spPr>
          <a:xfrm flipV="1">
            <a:off x="2631688" y="3429000"/>
            <a:ext cx="4733671" cy="443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102A99-1964-3916-BD0B-3B7F53C24CBB}"/>
              </a:ext>
            </a:extLst>
          </p:cNvPr>
          <p:cNvSpPr txBox="1"/>
          <p:nvPr/>
        </p:nvSpPr>
        <p:spPr>
          <a:xfrm>
            <a:off x="3667786" y="3102347"/>
            <a:ext cx="992436" cy="369332"/>
          </a:xfrm>
          <a:prstGeom prst="rect">
            <a:avLst/>
          </a:prstGeom>
          <a:noFill/>
        </p:spPr>
        <p:txBody>
          <a:bodyPr wrap="square" rtlCol="0">
            <a:spAutoFit/>
          </a:bodyPr>
          <a:lstStyle/>
          <a:p>
            <a:r>
              <a:rPr lang="en-US" dirty="0"/>
              <a:t>CLI</a:t>
            </a:r>
          </a:p>
        </p:txBody>
      </p:sp>
      <p:cxnSp>
        <p:nvCxnSpPr>
          <p:cNvPr id="23" name="Elbow Connector 22">
            <a:extLst>
              <a:ext uri="{FF2B5EF4-FFF2-40B4-BE49-F238E27FC236}">
                <a16:creationId xmlns:a16="http://schemas.microsoft.com/office/drawing/2014/main" id="{91773DDE-9573-8F22-4ED1-518617D8766A}"/>
              </a:ext>
            </a:extLst>
          </p:cNvPr>
          <p:cNvCxnSpPr>
            <a:cxnSpLocks/>
          </p:cNvCxnSpPr>
          <p:nvPr/>
        </p:nvCxnSpPr>
        <p:spPr>
          <a:xfrm>
            <a:off x="8217568" y="3429000"/>
            <a:ext cx="1143556" cy="576024"/>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D92FE59-3D44-4551-A976-1E09F7C11632}"/>
              </a:ext>
            </a:extLst>
          </p:cNvPr>
          <p:cNvCxnSpPr>
            <a:endCxn id="12" idx="2"/>
          </p:cNvCxnSpPr>
          <p:nvPr/>
        </p:nvCxnSpPr>
        <p:spPr>
          <a:xfrm>
            <a:off x="1973179" y="4168285"/>
            <a:ext cx="7912932" cy="351464"/>
          </a:xfrm>
          <a:prstGeom prst="bentConnector4">
            <a:avLst>
              <a:gd name="adj1" fmla="val 4"/>
              <a:gd name="adj2" fmla="val 367014"/>
            </a:avLst>
          </a:prstGeom>
          <a:ln w="19050"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B6A70E2-8E3A-7F65-1818-92EBF93F51E6}"/>
              </a:ext>
            </a:extLst>
          </p:cNvPr>
          <p:cNvSpPr txBox="1"/>
          <p:nvPr/>
        </p:nvSpPr>
        <p:spPr>
          <a:xfrm>
            <a:off x="3535506" y="5106921"/>
            <a:ext cx="554960" cy="369332"/>
          </a:xfrm>
          <a:prstGeom prst="rect">
            <a:avLst/>
          </a:prstGeom>
          <a:noFill/>
        </p:spPr>
        <p:txBody>
          <a:bodyPr wrap="none" rtlCol="0">
            <a:spAutoFit/>
          </a:bodyPr>
          <a:lstStyle/>
          <a:p>
            <a:r>
              <a:rPr lang="en-US" dirty="0"/>
              <a:t>SSH</a:t>
            </a:r>
          </a:p>
        </p:txBody>
      </p:sp>
      <p:sp>
        <p:nvSpPr>
          <p:cNvPr id="9" name="TextBox 8">
            <a:extLst>
              <a:ext uri="{FF2B5EF4-FFF2-40B4-BE49-F238E27FC236}">
                <a16:creationId xmlns:a16="http://schemas.microsoft.com/office/drawing/2014/main" id="{47B1DCB3-A52C-33ED-07EA-EFA8280BA15B}"/>
              </a:ext>
            </a:extLst>
          </p:cNvPr>
          <p:cNvSpPr txBox="1"/>
          <p:nvPr/>
        </p:nvSpPr>
        <p:spPr>
          <a:xfrm>
            <a:off x="3331714" y="5529161"/>
            <a:ext cx="4461478" cy="120032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200" dirty="0">
                <a:latin typeface="Courier New" panose="02070309020205020404" pitchFamily="49" charset="0"/>
                <a:cs typeface="Courier New" panose="02070309020205020404" pitchFamily="49" charset="0"/>
              </a:rPr>
              <a:t>sudo apt update </a:t>
            </a:r>
          </a:p>
          <a:p>
            <a:r>
              <a:rPr lang="en-US" sz="1200" dirty="0">
                <a:latin typeface="Courier New" panose="02070309020205020404" pitchFamily="49" charset="0"/>
                <a:cs typeface="Courier New" panose="02070309020205020404" pitchFamily="49" charset="0"/>
              </a:rPr>
              <a:t>sudo apt upgrade</a:t>
            </a:r>
          </a:p>
          <a:p>
            <a:r>
              <a:rPr lang="en-US" sz="1200" dirty="0">
                <a:latin typeface="Courier New" panose="02070309020205020404" pitchFamily="49" charset="0"/>
                <a:cs typeface="Courier New" panose="02070309020205020404" pitchFamily="49" charset="0"/>
              </a:rPr>
              <a:t>sudo apt install software-properties-common –y</a:t>
            </a:r>
          </a:p>
          <a:p>
            <a:r>
              <a:rPr lang="en-US" sz="1200" dirty="0">
                <a:latin typeface="Courier New" panose="02070309020205020404" pitchFamily="49" charset="0"/>
                <a:cs typeface="Courier New" panose="02070309020205020404" pitchFamily="49" charset="0"/>
              </a:rPr>
              <a:t>sudo apt install –y make build-essentials</a:t>
            </a:r>
          </a:p>
          <a:p>
            <a:r>
              <a:rPr lang="en-US" sz="1200" dirty="0">
                <a:latin typeface="Courier New" panose="02070309020205020404" pitchFamily="49" charset="0"/>
                <a:cs typeface="Courier New" panose="02070309020205020404" pitchFamily="49" charset="0"/>
              </a:rPr>
              <a:t>curl </a:t>
            </a:r>
            <a:r>
              <a:rPr lang="en-US" sz="1200" dirty="0">
                <a:latin typeface="Courier New" panose="02070309020205020404" pitchFamily="49" charset="0"/>
                <a:cs typeface="Courier New" panose="02070309020205020404" pitchFamily="49" charset="0"/>
                <a:hlinkClick r:id="rId10"/>
              </a:rPr>
              <a:t>https://pyenv.run</a:t>
            </a:r>
            <a:r>
              <a:rPr lang="en-US" sz="1200" dirty="0">
                <a:latin typeface="Courier New" panose="02070309020205020404" pitchFamily="49" charset="0"/>
                <a:cs typeface="Courier New" panose="02070309020205020404" pitchFamily="49" charset="0"/>
              </a:rPr>
              <a:t> |bash</a:t>
            </a:r>
          </a:p>
          <a:p>
            <a:r>
              <a:rPr lang="en-US" sz="1200" dirty="0">
                <a:latin typeface="Courier New" panose="02070309020205020404" pitchFamily="49" charset="0"/>
                <a:cs typeface="Courier New" panose="02070309020205020404" pitchFamily="49" charset="0"/>
              </a:rPr>
              <a:t>…</a:t>
            </a:r>
          </a:p>
        </p:txBody>
      </p:sp>
      <p:sp>
        <p:nvSpPr>
          <p:cNvPr id="15" name="Title 1">
            <a:extLst>
              <a:ext uri="{FF2B5EF4-FFF2-40B4-BE49-F238E27FC236}">
                <a16:creationId xmlns:a16="http://schemas.microsoft.com/office/drawing/2014/main" id="{269373E8-6EAE-9E78-A504-B44E6DDD5647}"/>
              </a:ext>
            </a:extLst>
          </p:cNvPr>
          <p:cNvSpPr>
            <a:spLocks noGrp="1"/>
          </p:cNvSpPr>
          <p:nvPr>
            <p:ph type="title"/>
          </p:nvPr>
        </p:nvSpPr>
        <p:spPr>
          <a:xfrm>
            <a:off x="1267691" y="322855"/>
            <a:ext cx="9656618" cy="1478570"/>
          </a:xfrm>
        </p:spPr>
        <p:txBody>
          <a:bodyPr/>
          <a:lstStyle/>
          <a:p>
            <a:r>
              <a:rPr lang="en-US" dirty="0"/>
              <a:t>Virtual Machines</a:t>
            </a:r>
          </a:p>
        </p:txBody>
      </p:sp>
      <p:sp>
        <p:nvSpPr>
          <p:cNvPr id="4" name="TextBox 3">
            <a:extLst>
              <a:ext uri="{FF2B5EF4-FFF2-40B4-BE49-F238E27FC236}">
                <a16:creationId xmlns:a16="http://schemas.microsoft.com/office/drawing/2014/main" id="{8C8358EB-2A6C-9FA7-696B-EEA51155802B}"/>
              </a:ext>
            </a:extLst>
          </p:cNvPr>
          <p:cNvSpPr txBox="1"/>
          <p:nvPr/>
        </p:nvSpPr>
        <p:spPr>
          <a:xfrm>
            <a:off x="3884130" y="1572906"/>
            <a:ext cx="2985970" cy="92333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dirty="0"/>
              <a:t>Specialized images will do a lot of the configuration and installations for you! </a:t>
            </a:r>
          </a:p>
        </p:txBody>
      </p:sp>
      <p:cxnSp>
        <p:nvCxnSpPr>
          <p:cNvPr id="16" name="Straight Arrow Connector 15">
            <a:extLst>
              <a:ext uri="{FF2B5EF4-FFF2-40B4-BE49-F238E27FC236}">
                <a16:creationId xmlns:a16="http://schemas.microsoft.com/office/drawing/2014/main" id="{8FEC8605-DA4A-87B2-065F-D6237DA20BAC}"/>
              </a:ext>
            </a:extLst>
          </p:cNvPr>
          <p:cNvCxnSpPr>
            <a:stCxn id="4" idx="2"/>
          </p:cNvCxnSpPr>
          <p:nvPr/>
        </p:nvCxnSpPr>
        <p:spPr>
          <a:xfrm>
            <a:off x="5377115" y="2496236"/>
            <a:ext cx="1988244" cy="7056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C60E237-2131-97AA-FDAE-13BA95EEF102}"/>
              </a:ext>
            </a:extLst>
          </p:cNvPr>
          <p:cNvCxnSpPr>
            <a:stCxn id="9" idx="0"/>
          </p:cNvCxnSpPr>
          <p:nvPr/>
        </p:nvCxnSpPr>
        <p:spPr>
          <a:xfrm flipH="1" flipV="1">
            <a:off x="5377115" y="2609779"/>
            <a:ext cx="185338" cy="29193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5483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0C1B-B11E-2DFB-BF66-2D53DBC00BA8}"/>
              </a:ext>
            </a:extLst>
          </p:cNvPr>
          <p:cNvSpPr>
            <a:spLocks noGrp="1"/>
          </p:cNvSpPr>
          <p:nvPr>
            <p:ph type="title"/>
          </p:nvPr>
        </p:nvSpPr>
        <p:spPr>
          <a:xfrm>
            <a:off x="1141413" y="618518"/>
            <a:ext cx="5501047" cy="1478570"/>
          </a:xfrm>
        </p:spPr>
        <p:txBody>
          <a:bodyPr/>
          <a:lstStyle/>
          <a:p>
            <a:r>
              <a:rPr lang="en-US" dirty="0"/>
              <a:t>Virtual Machines, cont.</a:t>
            </a:r>
          </a:p>
        </p:txBody>
      </p:sp>
      <p:sp>
        <p:nvSpPr>
          <p:cNvPr id="3" name="Content Placeholder 2">
            <a:extLst>
              <a:ext uri="{FF2B5EF4-FFF2-40B4-BE49-F238E27FC236}">
                <a16:creationId xmlns:a16="http://schemas.microsoft.com/office/drawing/2014/main" id="{EE54A3A3-852D-0DC4-84C0-B87A73C38F99}"/>
              </a:ext>
            </a:extLst>
          </p:cNvPr>
          <p:cNvSpPr>
            <a:spLocks noGrp="1"/>
          </p:cNvSpPr>
          <p:nvPr>
            <p:ph idx="1"/>
          </p:nvPr>
        </p:nvSpPr>
        <p:spPr>
          <a:xfrm>
            <a:off x="903793" y="2290957"/>
            <a:ext cx="6197851" cy="3541714"/>
          </a:xfrm>
        </p:spPr>
        <p:txBody>
          <a:bodyPr>
            <a:normAutofit/>
          </a:bodyPr>
          <a:lstStyle/>
          <a:p>
            <a:r>
              <a:rPr lang="en-US" dirty="0"/>
              <a:t>Maintenance can still be a challenge</a:t>
            </a:r>
          </a:p>
          <a:p>
            <a:pPr lvl="1"/>
            <a:r>
              <a:rPr lang="en-US" dirty="0"/>
              <a:t>Production server + small update to application</a:t>
            </a:r>
          </a:p>
          <a:p>
            <a:pPr lvl="1"/>
            <a:r>
              <a:rPr lang="en-US" dirty="0"/>
              <a:t>Have to rebuild an entire OS image + application to redeploy</a:t>
            </a:r>
          </a:p>
          <a:p>
            <a:pPr lvl="1"/>
            <a:r>
              <a:rPr lang="en-US" dirty="0"/>
              <a:t>Time consuming to build and regenerate</a:t>
            </a:r>
          </a:p>
          <a:p>
            <a:r>
              <a:rPr lang="en-US" dirty="0">
                <a:solidFill>
                  <a:schemeClr val="accent2"/>
                </a:solidFill>
              </a:rPr>
              <a:t>Configuration drift</a:t>
            </a:r>
          </a:p>
        </p:txBody>
      </p:sp>
      <p:pic>
        <p:nvPicPr>
          <p:cNvPr id="5" name="Graphic 4" descr="Database outline">
            <a:extLst>
              <a:ext uri="{FF2B5EF4-FFF2-40B4-BE49-F238E27FC236}">
                <a16:creationId xmlns:a16="http://schemas.microsoft.com/office/drawing/2014/main" id="{E32AC279-4A49-0856-9F4E-714AE30E16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37" y="2105539"/>
            <a:ext cx="914400" cy="914400"/>
          </a:xfrm>
          <a:prstGeom prst="rect">
            <a:avLst/>
          </a:prstGeom>
        </p:spPr>
      </p:pic>
      <p:pic>
        <p:nvPicPr>
          <p:cNvPr id="6" name="Graphic 5" descr="Database outline">
            <a:extLst>
              <a:ext uri="{FF2B5EF4-FFF2-40B4-BE49-F238E27FC236}">
                <a16:creationId xmlns:a16="http://schemas.microsoft.com/office/drawing/2014/main" id="{A753A191-99EA-3A0E-C6B8-96CFBD1A4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37" y="3243932"/>
            <a:ext cx="914400" cy="914400"/>
          </a:xfrm>
          <a:prstGeom prst="rect">
            <a:avLst/>
          </a:prstGeom>
        </p:spPr>
      </p:pic>
      <p:pic>
        <p:nvPicPr>
          <p:cNvPr id="7" name="Graphic 6" descr="Database outline">
            <a:extLst>
              <a:ext uri="{FF2B5EF4-FFF2-40B4-BE49-F238E27FC236}">
                <a16:creationId xmlns:a16="http://schemas.microsoft.com/office/drawing/2014/main" id="{EF702C89-38D4-4668-AB5A-C99A232419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4033" y="4453320"/>
            <a:ext cx="914400" cy="914400"/>
          </a:xfrm>
          <a:prstGeom prst="rect">
            <a:avLst/>
          </a:prstGeom>
        </p:spPr>
      </p:pic>
      <p:pic>
        <p:nvPicPr>
          <p:cNvPr id="8" name="Graphic 7" descr="Database outline">
            <a:extLst>
              <a:ext uri="{FF2B5EF4-FFF2-40B4-BE49-F238E27FC236}">
                <a16:creationId xmlns:a16="http://schemas.microsoft.com/office/drawing/2014/main" id="{997E37FB-9D8F-E8CF-B36E-BA87946336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6927" y="2105539"/>
            <a:ext cx="914400" cy="914400"/>
          </a:xfrm>
          <a:prstGeom prst="rect">
            <a:avLst/>
          </a:prstGeom>
        </p:spPr>
      </p:pic>
      <p:pic>
        <p:nvPicPr>
          <p:cNvPr id="9" name="Graphic 8" descr="Database outline">
            <a:extLst>
              <a:ext uri="{FF2B5EF4-FFF2-40B4-BE49-F238E27FC236}">
                <a16:creationId xmlns:a16="http://schemas.microsoft.com/office/drawing/2014/main" id="{EA9D223F-42D6-B5F5-4F8A-917DD2EDE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6927" y="3331145"/>
            <a:ext cx="914400" cy="914400"/>
          </a:xfrm>
          <a:prstGeom prst="rect">
            <a:avLst/>
          </a:prstGeom>
        </p:spPr>
      </p:pic>
      <p:pic>
        <p:nvPicPr>
          <p:cNvPr id="10" name="Graphic 9" descr="Database outline">
            <a:extLst>
              <a:ext uri="{FF2B5EF4-FFF2-40B4-BE49-F238E27FC236}">
                <a16:creationId xmlns:a16="http://schemas.microsoft.com/office/drawing/2014/main" id="{8376C810-45A0-8473-F2FE-E08749D38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3023" y="4492072"/>
            <a:ext cx="914400" cy="914400"/>
          </a:xfrm>
          <a:prstGeom prst="rect">
            <a:avLst/>
          </a:prstGeom>
        </p:spPr>
      </p:pic>
      <p:pic>
        <p:nvPicPr>
          <p:cNvPr id="11" name="Graphic 10" descr="Paper outline">
            <a:extLst>
              <a:ext uri="{FF2B5EF4-FFF2-40B4-BE49-F238E27FC236}">
                <a16:creationId xmlns:a16="http://schemas.microsoft.com/office/drawing/2014/main" id="{158A1041-C477-8E36-42E7-091AD4722F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6494" y="1723632"/>
            <a:ext cx="1230128" cy="1230128"/>
          </a:xfrm>
          <a:prstGeom prst="rect">
            <a:avLst/>
          </a:prstGeom>
        </p:spPr>
      </p:pic>
      <p:sp>
        <p:nvSpPr>
          <p:cNvPr id="12" name="TextBox 11">
            <a:extLst>
              <a:ext uri="{FF2B5EF4-FFF2-40B4-BE49-F238E27FC236}">
                <a16:creationId xmlns:a16="http://schemas.microsoft.com/office/drawing/2014/main" id="{3AD5557F-07E1-94EA-9133-A156B20CA567}"/>
              </a:ext>
            </a:extLst>
          </p:cNvPr>
          <p:cNvSpPr txBox="1"/>
          <p:nvPr/>
        </p:nvSpPr>
        <p:spPr>
          <a:xfrm>
            <a:off x="7095006" y="2178103"/>
            <a:ext cx="753924" cy="369332"/>
          </a:xfrm>
          <a:prstGeom prst="rect">
            <a:avLst/>
          </a:prstGeom>
          <a:noFill/>
        </p:spPr>
        <p:txBody>
          <a:bodyPr wrap="none" rtlCol="0">
            <a:spAutoFit/>
          </a:bodyPr>
          <a:lstStyle/>
          <a:p>
            <a:r>
              <a:rPr lang="en-US" dirty="0"/>
              <a:t>Image</a:t>
            </a:r>
          </a:p>
        </p:txBody>
      </p:sp>
      <p:cxnSp>
        <p:nvCxnSpPr>
          <p:cNvPr id="14" name="Straight Arrow Connector 13">
            <a:extLst>
              <a:ext uri="{FF2B5EF4-FFF2-40B4-BE49-F238E27FC236}">
                <a16:creationId xmlns:a16="http://schemas.microsoft.com/office/drawing/2014/main" id="{60A6F283-A23B-155C-F59D-C4D44B3EA28B}"/>
              </a:ext>
            </a:extLst>
          </p:cNvPr>
          <p:cNvCxnSpPr>
            <a:stCxn id="12" idx="3"/>
          </p:cNvCxnSpPr>
          <p:nvPr/>
        </p:nvCxnSpPr>
        <p:spPr>
          <a:xfrm>
            <a:off x="7848930" y="2362769"/>
            <a:ext cx="50900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04B07D-4137-E6F5-F6FE-1EC196DCE3CB}"/>
              </a:ext>
            </a:extLst>
          </p:cNvPr>
          <p:cNvCxnSpPr>
            <a:cxnSpLocks/>
            <a:stCxn id="12" idx="3"/>
          </p:cNvCxnSpPr>
          <p:nvPr/>
        </p:nvCxnSpPr>
        <p:spPr>
          <a:xfrm>
            <a:off x="7848930" y="2362769"/>
            <a:ext cx="509007" cy="128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C2035C-3E15-C6C4-A1E8-3F54470FB891}"/>
              </a:ext>
            </a:extLst>
          </p:cNvPr>
          <p:cNvCxnSpPr>
            <a:cxnSpLocks/>
            <a:stCxn id="12" idx="3"/>
          </p:cNvCxnSpPr>
          <p:nvPr/>
        </p:nvCxnSpPr>
        <p:spPr>
          <a:xfrm>
            <a:off x="7848930" y="2362769"/>
            <a:ext cx="545103" cy="2547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C44CFF-37E9-EA38-3F12-74C8D3ED1540}"/>
              </a:ext>
            </a:extLst>
          </p:cNvPr>
          <p:cNvCxnSpPr/>
          <p:nvPr/>
        </p:nvCxnSpPr>
        <p:spPr>
          <a:xfrm>
            <a:off x="9272337" y="3701132"/>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7A1CAE-E432-8147-308E-DD31C56004DF}"/>
              </a:ext>
            </a:extLst>
          </p:cNvPr>
          <p:cNvCxnSpPr/>
          <p:nvPr/>
        </p:nvCxnSpPr>
        <p:spPr>
          <a:xfrm>
            <a:off x="9272337" y="2562739"/>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8C3D97-45C4-7ED5-08CE-CFBE6A2E255D}"/>
              </a:ext>
            </a:extLst>
          </p:cNvPr>
          <p:cNvCxnSpPr/>
          <p:nvPr/>
        </p:nvCxnSpPr>
        <p:spPr>
          <a:xfrm>
            <a:off x="9324473" y="4973336"/>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45AFD3-70D4-90C9-92A0-1E3640F82B3C}"/>
              </a:ext>
            </a:extLst>
          </p:cNvPr>
          <p:cNvSpPr txBox="1"/>
          <p:nvPr/>
        </p:nvSpPr>
        <p:spPr>
          <a:xfrm>
            <a:off x="8360650" y="1720903"/>
            <a:ext cx="981166" cy="369332"/>
          </a:xfrm>
          <a:prstGeom prst="rect">
            <a:avLst/>
          </a:prstGeom>
          <a:noFill/>
        </p:spPr>
        <p:txBody>
          <a:bodyPr wrap="none" rtlCol="0">
            <a:spAutoFit/>
          </a:bodyPr>
          <a:lstStyle/>
          <a:p>
            <a:r>
              <a:rPr lang="en-US" dirty="0"/>
              <a:t>Server 1</a:t>
            </a:r>
          </a:p>
        </p:txBody>
      </p:sp>
      <p:sp>
        <p:nvSpPr>
          <p:cNvPr id="27" name="TextBox 26">
            <a:extLst>
              <a:ext uri="{FF2B5EF4-FFF2-40B4-BE49-F238E27FC236}">
                <a16:creationId xmlns:a16="http://schemas.microsoft.com/office/drawing/2014/main" id="{6D8E085B-BF78-B556-90DE-2C07FC4648F7}"/>
              </a:ext>
            </a:extLst>
          </p:cNvPr>
          <p:cNvSpPr txBox="1"/>
          <p:nvPr/>
        </p:nvSpPr>
        <p:spPr>
          <a:xfrm>
            <a:off x="8339074" y="2982767"/>
            <a:ext cx="981166" cy="369332"/>
          </a:xfrm>
          <a:prstGeom prst="rect">
            <a:avLst/>
          </a:prstGeom>
          <a:noFill/>
        </p:spPr>
        <p:txBody>
          <a:bodyPr wrap="none" rtlCol="0">
            <a:spAutoFit/>
          </a:bodyPr>
          <a:lstStyle/>
          <a:p>
            <a:r>
              <a:rPr lang="en-US" dirty="0"/>
              <a:t>Server 2</a:t>
            </a:r>
          </a:p>
        </p:txBody>
      </p:sp>
      <p:sp>
        <p:nvSpPr>
          <p:cNvPr id="28" name="TextBox 27">
            <a:extLst>
              <a:ext uri="{FF2B5EF4-FFF2-40B4-BE49-F238E27FC236}">
                <a16:creationId xmlns:a16="http://schemas.microsoft.com/office/drawing/2014/main" id="{95FCA4BE-EDB7-94C6-AB7B-98465F2E7CD8}"/>
              </a:ext>
            </a:extLst>
          </p:cNvPr>
          <p:cNvSpPr txBox="1"/>
          <p:nvPr/>
        </p:nvSpPr>
        <p:spPr>
          <a:xfrm>
            <a:off x="8394033" y="4175384"/>
            <a:ext cx="981166" cy="369332"/>
          </a:xfrm>
          <a:prstGeom prst="rect">
            <a:avLst/>
          </a:prstGeom>
          <a:noFill/>
        </p:spPr>
        <p:txBody>
          <a:bodyPr wrap="none" rtlCol="0">
            <a:spAutoFit/>
          </a:bodyPr>
          <a:lstStyle/>
          <a:p>
            <a:r>
              <a:rPr lang="en-US" dirty="0"/>
              <a:t>Server 3</a:t>
            </a:r>
          </a:p>
        </p:txBody>
      </p:sp>
      <p:sp>
        <p:nvSpPr>
          <p:cNvPr id="29" name="TextBox 28">
            <a:extLst>
              <a:ext uri="{FF2B5EF4-FFF2-40B4-BE49-F238E27FC236}">
                <a16:creationId xmlns:a16="http://schemas.microsoft.com/office/drawing/2014/main" id="{B6C0B849-DEEB-E9B6-1ED1-E7A1BFBB3177}"/>
              </a:ext>
            </a:extLst>
          </p:cNvPr>
          <p:cNvSpPr txBox="1"/>
          <p:nvPr/>
        </p:nvSpPr>
        <p:spPr>
          <a:xfrm>
            <a:off x="9430161" y="1719156"/>
            <a:ext cx="981166" cy="369332"/>
          </a:xfrm>
          <a:prstGeom prst="rect">
            <a:avLst/>
          </a:prstGeom>
          <a:noFill/>
        </p:spPr>
        <p:txBody>
          <a:bodyPr wrap="none" rtlCol="0">
            <a:spAutoFit/>
          </a:bodyPr>
          <a:lstStyle/>
          <a:p>
            <a:r>
              <a:rPr lang="en-US" dirty="0"/>
              <a:t>Server 1</a:t>
            </a:r>
          </a:p>
        </p:txBody>
      </p:sp>
      <p:sp>
        <p:nvSpPr>
          <p:cNvPr id="30" name="TextBox 29">
            <a:extLst>
              <a:ext uri="{FF2B5EF4-FFF2-40B4-BE49-F238E27FC236}">
                <a16:creationId xmlns:a16="http://schemas.microsoft.com/office/drawing/2014/main" id="{8EB430A8-8165-B476-B204-BD753C87B1A1}"/>
              </a:ext>
            </a:extLst>
          </p:cNvPr>
          <p:cNvSpPr txBox="1"/>
          <p:nvPr/>
        </p:nvSpPr>
        <p:spPr>
          <a:xfrm>
            <a:off x="9466371" y="2967445"/>
            <a:ext cx="981166" cy="369332"/>
          </a:xfrm>
          <a:prstGeom prst="rect">
            <a:avLst/>
          </a:prstGeom>
          <a:noFill/>
        </p:spPr>
        <p:txBody>
          <a:bodyPr wrap="none" rtlCol="0">
            <a:spAutoFit/>
          </a:bodyPr>
          <a:lstStyle/>
          <a:p>
            <a:r>
              <a:rPr lang="en-US" dirty="0"/>
              <a:t>Server 2</a:t>
            </a:r>
          </a:p>
        </p:txBody>
      </p:sp>
      <p:sp>
        <p:nvSpPr>
          <p:cNvPr id="31" name="TextBox 30">
            <a:extLst>
              <a:ext uri="{FF2B5EF4-FFF2-40B4-BE49-F238E27FC236}">
                <a16:creationId xmlns:a16="http://schemas.microsoft.com/office/drawing/2014/main" id="{087AB23E-84BA-23B2-394C-755CAC1C1D13}"/>
              </a:ext>
            </a:extLst>
          </p:cNvPr>
          <p:cNvSpPr txBox="1"/>
          <p:nvPr/>
        </p:nvSpPr>
        <p:spPr>
          <a:xfrm>
            <a:off x="9533023" y="4199133"/>
            <a:ext cx="981166" cy="369332"/>
          </a:xfrm>
          <a:prstGeom prst="rect">
            <a:avLst/>
          </a:prstGeom>
          <a:noFill/>
        </p:spPr>
        <p:txBody>
          <a:bodyPr wrap="none" rtlCol="0">
            <a:spAutoFit/>
          </a:bodyPr>
          <a:lstStyle/>
          <a:p>
            <a:r>
              <a:rPr lang="en-US" dirty="0"/>
              <a:t>Server 3</a:t>
            </a:r>
          </a:p>
        </p:txBody>
      </p:sp>
      <p:sp>
        <p:nvSpPr>
          <p:cNvPr id="32" name="TextBox 31">
            <a:extLst>
              <a:ext uri="{FF2B5EF4-FFF2-40B4-BE49-F238E27FC236}">
                <a16:creationId xmlns:a16="http://schemas.microsoft.com/office/drawing/2014/main" id="{4481CA26-2FA5-8530-A5E7-E81FAF484FE1}"/>
              </a:ext>
            </a:extLst>
          </p:cNvPr>
          <p:cNvSpPr txBox="1"/>
          <p:nvPr/>
        </p:nvSpPr>
        <p:spPr>
          <a:xfrm>
            <a:off x="10280309" y="3521872"/>
            <a:ext cx="914401" cy="646331"/>
          </a:xfrm>
          <a:prstGeom prst="rect">
            <a:avLst/>
          </a:prstGeom>
          <a:noFill/>
        </p:spPr>
        <p:txBody>
          <a:bodyPr wrap="square" rtlCol="0">
            <a:spAutoFit/>
          </a:bodyPr>
          <a:lstStyle/>
          <a:p>
            <a:r>
              <a:rPr lang="en-US" dirty="0">
                <a:solidFill>
                  <a:schemeClr val="accent1"/>
                </a:solidFill>
              </a:rPr>
              <a:t>ad hoc change</a:t>
            </a:r>
          </a:p>
        </p:txBody>
      </p:sp>
      <p:cxnSp>
        <p:nvCxnSpPr>
          <p:cNvPr id="33" name="Straight Arrow Connector 32">
            <a:extLst>
              <a:ext uri="{FF2B5EF4-FFF2-40B4-BE49-F238E27FC236}">
                <a16:creationId xmlns:a16="http://schemas.microsoft.com/office/drawing/2014/main" id="{4BAB2B44-9794-638D-536F-B3C43FA9CE31}"/>
              </a:ext>
            </a:extLst>
          </p:cNvPr>
          <p:cNvCxnSpPr>
            <a:cxnSpLocks/>
          </p:cNvCxnSpPr>
          <p:nvPr/>
        </p:nvCxnSpPr>
        <p:spPr>
          <a:xfrm>
            <a:off x="10514189" y="2547435"/>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F02E89-0FF3-62EE-1FE5-9C9412801473}"/>
              </a:ext>
            </a:extLst>
          </p:cNvPr>
          <p:cNvCxnSpPr>
            <a:cxnSpLocks/>
          </p:cNvCxnSpPr>
          <p:nvPr/>
        </p:nvCxnSpPr>
        <p:spPr>
          <a:xfrm>
            <a:off x="10661488" y="3842835"/>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12ED955-348E-2197-1ACE-F634EA27BDCF}"/>
              </a:ext>
            </a:extLst>
          </p:cNvPr>
          <p:cNvCxnSpPr>
            <a:cxnSpLocks/>
          </p:cNvCxnSpPr>
          <p:nvPr/>
        </p:nvCxnSpPr>
        <p:spPr>
          <a:xfrm>
            <a:off x="10514189" y="4910520"/>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Question Mark outline">
            <a:extLst>
              <a:ext uri="{FF2B5EF4-FFF2-40B4-BE49-F238E27FC236}">
                <a16:creationId xmlns:a16="http://schemas.microsoft.com/office/drawing/2014/main" id="{CBF13E2F-D2CD-B1E5-EE5B-F71708CB7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99382" y="2008849"/>
            <a:ext cx="914400" cy="914400"/>
          </a:xfrm>
          <a:prstGeom prst="rect">
            <a:avLst/>
          </a:prstGeom>
        </p:spPr>
      </p:pic>
      <p:pic>
        <p:nvPicPr>
          <p:cNvPr id="41" name="Graphic 40" descr="Question Mark outline">
            <a:extLst>
              <a:ext uri="{FF2B5EF4-FFF2-40B4-BE49-F238E27FC236}">
                <a16:creationId xmlns:a16="http://schemas.microsoft.com/office/drawing/2014/main" id="{E25F075B-DCA3-008C-DCF8-459B3AD93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7671" y="3270759"/>
            <a:ext cx="914400" cy="914400"/>
          </a:xfrm>
          <a:prstGeom prst="rect">
            <a:avLst/>
          </a:prstGeom>
        </p:spPr>
      </p:pic>
      <p:pic>
        <p:nvPicPr>
          <p:cNvPr id="42" name="Graphic 41" descr="Question Mark outline">
            <a:extLst>
              <a:ext uri="{FF2B5EF4-FFF2-40B4-BE49-F238E27FC236}">
                <a16:creationId xmlns:a16="http://schemas.microsoft.com/office/drawing/2014/main" id="{17925A89-C6D7-30A9-A20E-334C6282A5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7671" y="4456381"/>
            <a:ext cx="914400" cy="914400"/>
          </a:xfrm>
          <a:prstGeom prst="rect">
            <a:avLst/>
          </a:prstGeom>
        </p:spPr>
      </p:pic>
    </p:spTree>
    <p:extLst>
      <p:ext uri="{BB962C8B-B14F-4D97-AF65-F5344CB8AC3E}">
        <p14:creationId xmlns:p14="http://schemas.microsoft.com/office/powerpoint/2010/main" val="60793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8B81-D7C5-13C5-2EC6-6AD61BFA339B}"/>
              </a:ext>
            </a:extLst>
          </p:cNvPr>
          <p:cNvSpPr>
            <a:spLocks noGrp="1"/>
          </p:cNvSpPr>
          <p:nvPr>
            <p:ph type="title"/>
          </p:nvPr>
        </p:nvSpPr>
        <p:spPr/>
        <p:txBody>
          <a:bodyPr/>
          <a:lstStyle/>
          <a:p>
            <a:r>
              <a:rPr lang="en-US" dirty="0"/>
              <a:t>Virtual Machines, cont.</a:t>
            </a:r>
          </a:p>
        </p:txBody>
      </p:sp>
      <p:sp>
        <p:nvSpPr>
          <p:cNvPr id="3" name="Content Placeholder 2">
            <a:extLst>
              <a:ext uri="{FF2B5EF4-FFF2-40B4-BE49-F238E27FC236}">
                <a16:creationId xmlns:a16="http://schemas.microsoft.com/office/drawing/2014/main" id="{06AF008D-4C48-F209-FAF5-8AF0523F3FF8}"/>
              </a:ext>
            </a:extLst>
          </p:cNvPr>
          <p:cNvSpPr>
            <a:spLocks noGrp="1"/>
          </p:cNvSpPr>
          <p:nvPr>
            <p:ph idx="1"/>
          </p:nvPr>
        </p:nvSpPr>
        <p:spPr>
          <a:xfrm>
            <a:off x="1141412" y="2016460"/>
            <a:ext cx="9905999" cy="4099062"/>
          </a:xfrm>
        </p:spPr>
        <p:txBody>
          <a:bodyPr>
            <a:normAutofit lnSpcReduction="10000"/>
          </a:bodyPr>
          <a:lstStyle/>
          <a:p>
            <a:r>
              <a:rPr lang="en-US" dirty="0"/>
              <a:t>Inefficiencies</a:t>
            </a:r>
          </a:p>
          <a:p>
            <a:pPr lvl="1"/>
            <a:r>
              <a:rPr lang="en-US" dirty="0"/>
              <a:t>Storage</a:t>
            </a:r>
          </a:p>
          <a:p>
            <a:pPr lvl="1"/>
            <a:r>
              <a:rPr lang="en-US" dirty="0"/>
              <a:t>Compute</a:t>
            </a:r>
          </a:p>
          <a:p>
            <a:pPr lvl="1"/>
            <a:r>
              <a:rPr lang="en-US" dirty="0"/>
              <a:t>Memory</a:t>
            </a:r>
          </a:p>
          <a:p>
            <a:r>
              <a:rPr lang="en-US" dirty="0"/>
              <a:t>VM Images can be large because VMs encompass the entire operating system</a:t>
            </a:r>
          </a:p>
          <a:p>
            <a:pPr lvl="1"/>
            <a:r>
              <a:rPr lang="en-US" dirty="0"/>
              <a:t>Kali Linux ISO: 4GB</a:t>
            </a:r>
          </a:p>
          <a:p>
            <a:pPr lvl="1"/>
            <a:r>
              <a:rPr lang="en-US" dirty="0"/>
              <a:t>Ubuntu ISO: 3.4GB</a:t>
            </a:r>
          </a:p>
          <a:p>
            <a:pPr lvl="1"/>
            <a:r>
              <a:rPr lang="en-US" dirty="0"/>
              <a:t>Windows ISO: 4.45GB</a:t>
            </a:r>
          </a:p>
          <a:p>
            <a:pPr lvl="1"/>
            <a:r>
              <a:rPr lang="en-US" dirty="0"/>
              <a:t>Windows Server: 31.GB</a:t>
            </a:r>
          </a:p>
          <a:p>
            <a:pPr marL="0" indent="0">
              <a:buNone/>
            </a:pPr>
            <a:endParaRPr lang="en-US" dirty="0"/>
          </a:p>
        </p:txBody>
      </p:sp>
    </p:spTree>
    <p:extLst>
      <p:ext uri="{BB962C8B-B14F-4D97-AF65-F5344CB8AC3E}">
        <p14:creationId xmlns:p14="http://schemas.microsoft.com/office/powerpoint/2010/main" val="3416599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3295-CD1A-764B-FFB8-1D4BE75C72F5}"/>
              </a:ext>
            </a:extLst>
          </p:cNvPr>
          <p:cNvSpPr>
            <a:spLocks noGrp="1"/>
          </p:cNvSpPr>
          <p:nvPr>
            <p:ph type="title"/>
          </p:nvPr>
        </p:nvSpPr>
        <p:spPr>
          <a:xfrm>
            <a:off x="953545" y="396440"/>
            <a:ext cx="9905998" cy="1478570"/>
          </a:xfrm>
        </p:spPr>
        <p:txBody>
          <a:bodyPr/>
          <a:lstStyle/>
          <a:p>
            <a:r>
              <a:rPr lang="en-US" dirty="0"/>
              <a:t>Virtual Machines, Cont.</a:t>
            </a:r>
          </a:p>
        </p:txBody>
      </p:sp>
      <p:grpSp>
        <p:nvGrpSpPr>
          <p:cNvPr id="20" name="Group 19">
            <a:extLst>
              <a:ext uri="{FF2B5EF4-FFF2-40B4-BE49-F238E27FC236}">
                <a16:creationId xmlns:a16="http://schemas.microsoft.com/office/drawing/2014/main" id="{20B51A7C-4476-CBA3-CEB7-5591D6EC67B4}"/>
              </a:ext>
            </a:extLst>
          </p:cNvPr>
          <p:cNvGrpSpPr/>
          <p:nvPr/>
        </p:nvGrpSpPr>
        <p:grpSpPr>
          <a:xfrm>
            <a:off x="3620544" y="2052895"/>
            <a:ext cx="1243960" cy="1209179"/>
            <a:chOff x="1274387" y="2903064"/>
            <a:chExt cx="1243960" cy="1209179"/>
          </a:xfrm>
        </p:grpSpPr>
        <p:sp>
          <p:nvSpPr>
            <p:cNvPr id="5" name="Rectangle 4">
              <a:extLst>
                <a:ext uri="{FF2B5EF4-FFF2-40B4-BE49-F238E27FC236}">
                  <a16:creationId xmlns:a16="http://schemas.microsoft.com/office/drawing/2014/main" id="{7BC7FF50-3E50-FA18-8349-D31F69D71ABA}"/>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itor with solid fill">
              <a:extLst>
                <a:ext uri="{FF2B5EF4-FFF2-40B4-BE49-F238E27FC236}">
                  <a16:creationId xmlns:a16="http://schemas.microsoft.com/office/drawing/2014/main" id="{E9D54A14-A06C-97FF-3398-6B26531C87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grpSp>
        <p:nvGrpSpPr>
          <p:cNvPr id="19" name="Group 18">
            <a:extLst>
              <a:ext uri="{FF2B5EF4-FFF2-40B4-BE49-F238E27FC236}">
                <a16:creationId xmlns:a16="http://schemas.microsoft.com/office/drawing/2014/main" id="{12E00F8A-BD18-51CF-B44F-FD7EC88F1CEC}"/>
              </a:ext>
            </a:extLst>
          </p:cNvPr>
          <p:cNvGrpSpPr/>
          <p:nvPr/>
        </p:nvGrpSpPr>
        <p:grpSpPr>
          <a:xfrm>
            <a:off x="3620544" y="3340769"/>
            <a:ext cx="4018548" cy="1434634"/>
            <a:chOff x="6472989" y="3515425"/>
            <a:chExt cx="4018548" cy="1434634"/>
          </a:xfrm>
        </p:grpSpPr>
        <p:sp>
          <p:nvSpPr>
            <p:cNvPr id="11" name="Rectangle 10">
              <a:extLst>
                <a:ext uri="{FF2B5EF4-FFF2-40B4-BE49-F238E27FC236}">
                  <a16:creationId xmlns:a16="http://schemas.microsoft.com/office/drawing/2014/main" id="{BCCC910F-E435-E6E1-1ED0-6FFB765F4323}"/>
                </a:ext>
              </a:extLst>
            </p:cNvPr>
            <p:cNvSpPr/>
            <p:nvPr/>
          </p:nvSpPr>
          <p:spPr>
            <a:xfrm>
              <a:off x="6472989" y="3960679"/>
              <a:ext cx="4018548" cy="9893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rocessor outline">
              <a:extLst>
                <a:ext uri="{FF2B5EF4-FFF2-40B4-BE49-F238E27FC236}">
                  <a16:creationId xmlns:a16="http://schemas.microsoft.com/office/drawing/2014/main" id="{872D4E28-4D98-75B5-CB44-D9AEC999ED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138" y="3960679"/>
              <a:ext cx="914400" cy="914400"/>
            </a:xfrm>
            <a:prstGeom prst="rect">
              <a:avLst/>
            </a:prstGeom>
          </p:spPr>
        </p:pic>
        <p:pic>
          <p:nvPicPr>
            <p:cNvPr id="15" name="Graphic 14" descr="Database outline">
              <a:extLst>
                <a:ext uri="{FF2B5EF4-FFF2-40B4-BE49-F238E27FC236}">
                  <a16:creationId xmlns:a16="http://schemas.microsoft.com/office/drawing/2014/main" id="{CBABBB7A-B28B-6047-DF29-F2446CD8A3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063" y="3960679"/>
              <a:ext cx="914400" cy="914400"/>
            </a:xfrm>
            <a:prstGeom prst="rect">
              <a:avLst/>
            </a:prstGeom>
          </p:spPr>
        </p:pic>
        <p:pic>
          <p:nvPicPr>
            <p:cNvPr id="17" name="Graphic 16" descr="Network diagram outline">
              <a:extLst>
                <a:ext uri="{FF2B5EF4-FFF2-40B4-BE49-F238E27FC236}">
                  <a16:creationId xmlns:a16="http://schemas.microsoft.com/office/drawing/2014/main" id="{3C8CB676-002B-F57B-CC79-83596C003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3199" y="3960679"/>
              <a:ext cx="914400" cy="914400"/>
            </a:xfrm>
            <a:prstGeom prst="rect">
              <a:avLst/>
            </a:prstGeom>
          </p:spPr>
        </p:pic>
        <p:sp>
          <p:nvSpPr>
            <p:cNvPr id="18" name="Rectangle 17">
              <a:extLst>
                <a:ext uri="{FF2B5EF4-FFF2-40B4-BE49-F238E27FC236}">
                  <a16:creationId xmlns:a16="http://schemas.microsoft.com/office/drawing/2014/main" id="{766AEA77-EBDB-75CB-E9F0-A888F1832769}"/>
                </a:ext>
              </a:extLst>
            </p:cNvPr>
            <p:cNvSpPr/>
            <p:nvPr/>
          </p:nvSpPr>
          <p:spPr>
            <a:xfrm>
              <a:off x="6472989" y="3515425"/>
              <a:ext cx="4018548" cy="37306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Hypervisor</a:t>
              </a:r>
            </a:p>
          </p:txBody>
        </p:sp>
      </p:grpSp>
      <p:grpSp>
        <p:nvGrpSpPr>
          <p:cNvPr id="21" name="Group 20">
            <a:extLst>
              <a:ext uri="{FF2B5EF4-FFF2-40B4-BE49-F238E27FC236}">
                <a16:creationId xmlns:a16="http://schemas.microsoft.com/office/drawing/2014/main" id="{FB93F028-71B9-692D-1AC0-BABF9048EB3D}"/>
              </a:ext>
            </a:extLst>
          </p:cNvPr>
          <p:cNvGrpSpPr/>
          <p:nvPr/>
        </p:nvGrpSpPr>
        <p:grpSpPr>
          <a:xfrm>
            <a:off x="5022905" y="2039405"/>
            <a:ext cx="1243960" cy="1209179"/>
            <a:chOff x="1274387" y="2903064"/>
            <a:chExt cx="1243960" cy="1209179"/>
          </a:xfrm>
        </p:grpSpPr>
        <p:sp>
          <p:nvSpPr>
            <p:cNvPr id="22" name="Rectangle 21">
              <a:extLst>
                <a:ext uri="{FF2B5EF4-FFF2-40B4-BE49-F238E27FC236}">
                  <a16:creationId xmlns:a16="http://schemas.microsoft.com/office/drawing/2014/main" id="{39B232A9-CABD-0109-D2D5-63299490D356}"/>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Monitor with solid fill">
              <a:extLst>
                <a:ext uri="{FF2B5EF4-FFF2-40B4-BE49-F238E27FC236}">
                  <a16:creationId xmlns:a16="http://schemas.microsoft.com/office/drawing/2014/main" id="{6C66DBB0-F52A-75DE-D7AC-E4A7DF2F92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grpSp>
        <p:nvGrpSpPr>
          <p:cNvPr id="24" name="Group 23">
            <a:extLst>
              <a:ext uri="{FF2B5EF4-FFF2-40B4-BE49-F238E27FC236}">
                <a16:creationId xmlns:a16="http://schemas.microsoft.com/office/drawing/2014/main" id="{7A8BFE25-D045-82DE-1BC6-EFE0051E2CFF}"/>
              </a:ext>
            </a:extLst>
          </p:cNvPr>
          <p:cNvGrpSpPr/>
          <p:nvPr/>
        </p:nvGrpSpPr>
        <p:grpSpPr>
          <a:xfrm>
            <a:off x="6401918" y="2039404"/>
            <a:ext cx="1243960" cy="1209179"/>
            <a:chOff x="1274387" y="2903064"/>
            <a:chExt cx="1243960" cy="1209179"/>
          </a:xfrm>
        </p:grpSpPr>
        <p:sp>
          <p:nvSpPr>
            <p:cNvPr id="25" name="Rectangle 24">
              <a:extLst>
                <a:ext uri="{FF2B5EF4-FFF2-40B4-BE49-F238E27FC236}">
                  <a16:creationId xmlns:a16="http://schemas.microsoft.com/office/drawing/2014/main" id="{5DDEE733-DE9A-B08F-B882-10CC4FDB4340}"/>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onitor with solid fill">
              <a:extLst>
                <a:ext uri="{FF2B5EF4-FFF2-40B4-BE49-F238E27FC236}">
                  <a16:creationId xmlns:a16="http://schemas.microsoft.com/office/drawing/2014/main" id="{0FD4F817-1A90-F1E6-CDDA-D4EEE0115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sp>
        <p:nvSpPr>
          <p:cNvPr id="27" name="TextBox 26">
            <a:extLst>
              <a:ext uri="{FF2B5EF4-FFF2-40B4-BE49-F238E27FC236}">
                <a16:creationId xmlns:a16="http://schemas.microsoft.com/office/drawing/2014/main" id="{F1B454CD-C881-3CD8-B7A2-24DA574D722A}"/>
              </a:ext>
            </a:extLst>
          </p:cNvPr>
          <p:cNvSpPr txBox="1"/>
          <p:nvPr/>
        </p:nvSpPr>
        <p:spPr>
          <a:xfrm>
            <a:off x="4230188" y="4975518"/>
            <a:ext cx="2799259" cy="175432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dirty="0"/>
              <a:t>Storage for each VM</a:t>
            </a:r>
          </a:p>
          <a:p>
            <a:pPr marL="285750" indent="-285750">
              <a:buFont typeface="Arial" panose="020B0604020202020204" pitchFamily="34" charset="0"/>
              <a:buChar char="•"/>
            </a:pPr>
            <a:r>
              <a:rPr lang="en-US" dirty="0"/>
              <a:t>Ubuntu </a:t>
            </a:r>
            <a:r>
              <a:rPr lang="en-US" dirty="0">
                <a:sym typeface="Wingdings" pitchFamily="2" charset="2"/>
              </a:rPr>
              <a:t> 3.4 GB</a:t>
            </a:r>
            <a:endParaRPr lang="en-US" dirty="0"/>
          </a:p>
          <a:p>
            <a:pPr marL="285750" indent="-285750">
              <a:buFont typeface="Arial" panose="020B0604020202020204" pitchFamily="34" charset="0"/>
              <a:buChar char="•"/>
            </a:pPr>
            <a:r>
              <a:rPr lang="en-US" dirty="0"/>
              <a:t>Python 3.12 </a:t>
            </a:r>
            <a:r>
              <a:rPr lang="en-US" dirty="0">
                <a:sym typeface="Wingdings" pitchFamily="2" charset="2"/>
              </a:rPr>
              <a:t> 170MB</a:t>
            </a:r>
            <a:endParaRPr lang="en-US" dirty="0"/>
          </a:p>
          <a:p>
            <a:pPr marL="285750" indent="-285750">
              <a:buFont typeface="Arial" panose="020B0604020202020204" pitchFamily="34" charset="0"/>
              <a:buChar char="•"/>
            </a:pPr>
            <a:r>
              <a:rPr lang="en-US" dirty="0"/>
              <a:t>pyenv </a:t>
            </a:r>
            <a:r>
              <a:rPr lang="en-US" dirty="0">
                <a:sym typeface="Wingdings" pitchFamily="2" charset="2"/>
              </a:rPr>
              <a:t> 14MB</a:t>
            </a:r>
            <a:endParaRPr lang="en-US" dirty="0"/>
          </a:p>
          <a:p>
            <a:pPr marL="285750" indent="-285750">
              <a:buFont typeface="Arial" panose="020B0604020202020204" pitchFamily="34" charset="0"/>
              <a:buChar char="•"/>
            </a:pPr>
            <a:r>
              <a:rPr lang="en-US" dirty="0"/>
              <a:t>Jupyter server </a:t>
            </a:r>
            <a:r>
              <a:rPr lang="en-US" dirty="0">
                <a:sym typeface="Wingdings" pitchFamily="2" charset="2"/>
              </a:rPr>
              <a:t> 4GB</a:t>
            </a:r>
          </a:p>
          <a:p>
            <a:pPr marL="285750" indent="-285750">
              <a:buFont typeface="Arial" panose="020B0604020202020204" pitchFamily="34" charset="0"/>
              <a:buChar char="•"/>
            </a:pPr>
            <a:r>
              <a:rPr lang="en-US" dirty="0">
                <a:sym typeface="Wingdings" pitchFamily="2" charset="2"/>
              </a:rPr>
              <a:t>Notebooks (up to 25MB)</a:t>
            </a:r>
            <a:endParaRPr lang="en-US" dirty="0"/>
          </a:p>
        </p:txBody>
      </p:sp>
      <p:sp>
        <p:nvSpPr>
          <p:cNvPr id="28" name="TextBox 27">
            <a:extLst>
              <a:ext uri="{FF2B5EF4-FFF2-40B4-BE49-F238E27FC236}">
                <a16:creationId xmlns:a16="http://schemas.microsoft.com/office/drawing/2014/main" id="{B6B98DF2-01F7-DD3D-2CA3-C7F084A39674}"/>
              </a:ext>
            </a:extLst>
          </p:cNvPr>
          <p:cNvSpPr txBox="1"/>
          <p:nvPr/>
        </p:nvSpPr>
        <p:spPr>
          <a:xfrm>
            <a:off x="3799218" y="1574999"/>
            <a:ext cx="3972427" cy="369332"/>
          </a:xfrm>
          <a:prstGeom prst="rect">
            <a:avLst/>
          </a:prstGeom>
          <a:noFill/>
        </p:spPr>
        <p:txBody>
          <a:bodyPr wrap="square" rtlCol="0">
            <a:spAutoFit/>
          </a:bodyPr>
          <a:lstStyle/>
          <a:p>
            <a:r>
              <a:rPr lang="en-US" dirty="0"/>
              <a:t>3 redundant VMs for high availability</a:t>
            </a:r>
          </a:p>
        </p:txBody>
      </p:sp>
      <p:sp>
        <p:nvSpPr>
          <p:cNvPr id="30" name="TextBox 29">
            <a:extLst>
              <a:ext uri="{FF2B5EF4-FFF2-40B4-BE49-F238E27FC236}">
                <a16:creationId xmlns:a16="http://schemas.microsoft.com/office/drawing/2014/main" id="{ED338989-22DD-C0BC-5EF0-CE56DF064DA0}"/>
              </a:ext>
            </a:extLst>
          </p:cNvPr>
          <p:cNvSpPr txBox="1"/>
          <p:nvPr/>
        </p:nvSpPr>
        <p:spPr>
          <a:xfrm>
            <a:off x="1339404" y="4981498"/>
            <a:ext cx="2648289" cy="147732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dirty="0"/>
              <a:t>CPU required for each VM</a:t>
            </a:r>
          </a:p>
          <a:p>
            <a:pPr marL="285750" indent="-285750">
              <a:buFont typeface="Arial" panose="020B0604020202020204" pitchFamily="34" charset="0"/>
              <a:buChar char="•"/>
            </a:pPr>
            <a:r>
              <a:rPr lang="en-US" dirty="0"/>
              <a:t>OS</a:t>
            </a:r>
          </a:p>
          <a:p>
            <a:pPr marL="285750" indent="-285750">
              <a:buFont typeface="Arial" panose="020B0604020202020204" pitchFamily="34" charset="0"/>
              <a:buChar char="•"/>
            </a:pPr>
            <a:r>
              <a:rPr lang="en-US" dirty="0"/>
              <a:t>Services</a:t>
            </a:r>
          </a:p>
          <a:p>
            <a:pPr marL="285750" indent="-285750">
              <a:buFont typeface="Arial" panose="020B0604020202020204" pitchFamily="34" charset="0"/>
              <a:buChar char="•"/>
            </a:pPr>
            <a:r>
              <a:rPr lang="en-US" dirty="0"/>
              <a:t>Processes</a:t>
            </a:r>
          </a:p>
          <a:p>
            <a:pPr marL="285750" indent="-285750">
              <a:buFont typeface="Arial" panose="020B0604020202020204" pitchFamily="34" charset="0"/>
              <a:buChar char="•"/>
            </a:pPr>
            <a:r>
              <a:rPr lang="en-US" dirty="0"/>
              <a:t>Applications</a:t>
            </a:r>
          </a:p>
        </p:txBody>
      </p:sp>
      <p:sp>
        <p:nvSpPr>
          <p:cNvPr id="31" name="TextBox 30">
            <a:extLst>
              <a:ext uri="{FF2B5EF4-FFF2-40B4-BE49-F238E27FC236}">
                <a16:creationId xmlns:a16="http://schemas.microsoft.com/office/drawing/2014/main" id="{862514DA-B3CA-122B-D497-5FBB6B9C78E2}"/>
              </a:ext>
            </a:extLst>
          </p:cNvPr>
          <p:cNvSpPr txBox="1"/>
          <p:nvPr/>
        </p:nvSpPr>
        <p:spPr>
          <a:xfrm>
            <a:off x="7215012" y="4994022"/>
            <a:ext cx="2799259" cy="120032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dirty="0"/>
              <a:t>Network for each VM</a:t>
            </a:r>
          </a:p>
          <a:p>
            <a:pPr marL="285750" indent="-285750">
              <a:buFont typeface="Arial" panose="020B0604020202020204" pitchFamily="34" charset="0"/>
              <a:buChar char="•"/>
            </a:pPr>
            <a:r>
              <a:rPr lang="en-US" dirty="0"/>
              <a:t>Net</a:t>
            </a:r>
            <a:r>
              <a:rPr lang="en-US" dirty="0">
                <a:sym typeface="Wingdings" pitchFamily="2" charset="2"/>
              </a:rPr>
              <a:t>work interface (NIC)</a:t>
            </a:r>
          </a:p>
          <a:p>
            <a:pPr marL="285750" indent="-285750">
              <a:buFont typeface="Arial" panose="020B0604020202020204" pitchFamily="34" charset="0"/>
              <a:buChar char="•"/>
            </a:pPr>
            <a:r>
              <a:rPr lang="en-US" dirty="0">
                <a:sym typeface="Wingdings" pitchFamily="2" charset="2"/>
              </a:rPr>
              <a:t>IP address for each VM- can get expensive</a:t>
            </a:r>
            <a:endParaRPr lang="en-US" dirty="0"/>
          </a:p>
        </p:txBody>
      </p:sp>
      <p:cxnSp>
        <p:nvCxnSpPr>
          <p:cNvPr id="33" name="Elbow Connector 32">
            <a:extLst>
              <a:ext uri="{FF2B5EF4-FFF2-40B4-BE49-F238E27FC236}">
                <a16:creationId xmlns:a16="http://schemas.microsoft.com/office/drawing/2014/main" id="{EBCE1044-FB66-2E33-7FA2-8229852787DC}"/>
              </a:ext>
            </a:extLst>
          </p:cNvPr>
          <p:cNvCxnSpPr/>
          <p:nvPr/>
        </p:nvCxnSpPr>
        <p:spPr>
          <a:xfrm rot="10800000" flipV="1">
            <a:off x="2478505" y="4243222"/>
            <a:ext cx="1509188" cy="732295"/>
          </a:xfrm>
          <a:prstGeom prst="bentConnector3">
            <a:avLst>
              <a:gd name="adj1" fmla="val 101022"/>
            </a:avLst>
          </a:prstGeom>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41179B6C-E4C9-779F-19A1-8A427830D18C}"/>
              </a:ext>
            </a:extLst>
          </p:cNvPr>
          <p:cNvCxnSpPr>
            <a:cxnSpLocks/>
            <a:endCxn id="31" idx="0"/>
          </p:cNvCxnSpPr>
          <p:nvPr/>
        </p:nvCxnSpPr>
        <p:spPr>
          <a:xfrm>
            <a:off x="7299972" y="4243222"/>
            <a:ext cx="1314670" cy="7508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C9A53B9-C1F9-DAC8-027A-42AF197A3416}"/>
              </a:ext>
            </a:extLst>
          </p:cNvPr>
          <p:cNvCxnSpPr>
            <a:stCxn id="11" idx="2"/>
            <a:endCxn id="27" idx="0"/>
          </p:cNvCxnSpPr>
          <p:nvPr/>
        </p:nvCxnSpPr>
        <p:spPr>
          <a:xfrm>
            <a:off x="5629818" y="4775403"/>
            <a:ext cx="0" cy="2001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97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BEB830-4E99-C7AE-C745-26D51C7EED14}"/>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VM Limitations</a:t>
            </a:r>
          </a:p>
        </p:txBody>
      </p:sp>
      <p:graphicFrame>
        <p:nvGraphicFramePr>
          <p:cNvPr id="5" name="Content Placeholder 2">
            <a:extLst>
              <a:ext uri="{FF2B5EF4-FFF2-40B4-BE49-F238E27FC236}">
                <a16:creationId xmlns:a16="http://schemas.microsoft.com/office/drawing/2014/main" id="{FE4EA85B-DE10-54F1-EC97-F7BE1398393C}"/>
              </a:ext>
            </a:extLst>
          </p:cNvPr>
          <p:cNvGraphicFramePr>
            <a:graphicFrameLocks noGrp="1"/>
          </p:cNvGraphicFramePr>
          <p:nvPr>
            <p:ph idx="1"/>
            <p:extLst>
              <p:ext uri="{D42A27DB-BD31-4B8C-83A1-F6EECF244321}">
                <p14:modId xmlns:p14="http://schemas.microsoft.com/office/powerpoint/2010/main" val="272276612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0386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F320-13EF-801C-8A1E-8EFC86CA8134}"/>
              </a:ext>
            </a:extLst>
          </p:cNvPr>
          <p:cNvSpPr>
            <a:spLocks noGrp="1"/>
          </p:cNvSpPr>
          <p:nvPr>
            <p:ph type="title"/>
          </p:nvPr>
        </p:nvSpPr>
        <p:spPr/>
        <p:txBody>
          <a:bodyPr/>
          <a:lstStyle/>
          <a:p>
            <a:r>
              <a:rPr lang="en-US" dirty="0"/>
              <a:t>Virtual Machines, Cont.</a:t>
            </a:r>
          </a:p>
        </p:txBody>
      </p:sp>
      <p:sp>
        <p:nvSpPr>
          <p:cNvPr id="3" name="Content Placeholder 2">
            <a:extLst>
              <a:ext uri="{FF2B5EF4-FFF2-40B4-BE49-F238E27FC236}">
                <a16:creationId xmlns:a16="http://schemas.microsoft.com/office/drawing/2014/main" id="{FBBE2DA9-88CF-DE2B-FD45-6A33832D0838}"/>
              </a:ext>
            </a:extLst>
          </p:cNvPr>
          <p:cNvSpPr>
            <a:spLocks noGrp="1"/>
          </p:cNvSpPr>
          <p:nvPr>
            <p:ph idx="1"/>
          </p:nvPr>
        </p:nvSpPr>
        <p:spPr>
          <a:xfrm>
            <a:off x="1141412" y="2249486"/>
            <a:ext cx="9905999" cy="3989995"/>
          </a:xfrm>
        </p:spPr>
        <p:txBody>
          <a:bodyPr/>
          <a:lstStyle/>
          <a:p>
            <a:pPr marL="0" indent="0">
              <a:buNone/>
            </a:pPr>
            <a:r>
              <a:rPr lang="en-US" dirty="0"/>
              <a:t>How can we improve on this?</a:t>
            </a:r>
          </a:p>
          <a:p>
            <a:r>
              <a:rPr lang="en-US" dirty="0"/>
              <a:t>Requirements</a:t>
            </a:r>
          </a:p>
          <a:p>
            <a:pPr marL="457200" lvl="1" indent="0">
              <a:buNone/>
            </a:pPr>
            <a:r>
              <a:rPr lang="en-US" dirty="0"/>
              <a:t>1. We want to be able to run many copies our application for high availability and resiliency</a:t>
            </a:r>
          </a:p>
          <a:p>
            <a:pPr marL="457200" lvl="1" indent="0">
              <a:buNone/>
            </a:pPr>
            <a:r>
              <a:rPr lang="en-US" dirty="0"/>
              <a:t>2. The copies need to be strictly standardized (no configuration drift)</a:t>
            </a:r>
          </a:p>
          <a:p>
            <a:pPr marL="457200" lvl="1" indent="0">
              <a:buNone/>
            </a:pPr>
            <a:r>
              <a:rPr lang="en-US" dirty="0"/>
              <a:t>3. We want the benefits of virtualization (specifically being able to run our application anywhere)</a:t>
            </a:r>
          </a:p>
          <a:p>
            <a:pPr marL="457200" lvl="1" indent="0">
              <a:buNone/>
            </a:pPr>
            <a:r>
              <a:rPr lang="en-US" dirty="0"/>
              <a:t>4. We want spin-up of our applications to be seamless and quick</a:t>
            </a:r>
          </a:p>
          <a:p>
            <a:pPr marL="457200" lvl="1" indent="0">
              <a:buNone/>
            </a:pPr>
            <a:r>
              <a:rPr lang="en-US" dirty="0"/>
              <a:t>5. We want to reduce the amount of compute, network, and storage we use…</a:t>
            </a:r>
          </a:p>
          <a:p>
            <a:pPr lvl="1"/>
            <a:endParaRPr lang="en-US" dirty="0"/>
          </a:p>
        </p:txBody>
      </p:sp>
    </p:spTree>
    <p:extLst>
      <p:ext uri="{BB962C8B-B14F-4D97-AF65-F5344CB8AC3E}">
        <p14:creationId xmlns:p14="http://schemas.microsoft.com/office/powerpoint/2010/main" val="33876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2EBC-1B27-7752-B620-813B28F39B97}"/>
              </a:ext>
            </a:extLst>
          </p:cNvPr>
          <p:cNvSpPr>
            <a:spLocks noGrp="1"/>
          </p:cNvSpPr>
          <p:nvPr>
            <p:ph type="title"/>
          </p:nvPr>
        </p:nvSpPr>
        <p:spPr>
          <a:xfrm>
            <a:off x="1143022" y="1872915"/>
            <a:ext cx="9905955" cy="3429000"/>
          </a:xfrm>
        </p:spPr>
        <p:txBody>
          <a:bodyPr/>
          <a:lstStyle/>
          <a:p>
            <a:r>
              <a:rPr lang="en-US" dirty="0">
                <a:solidFill>
                  <a:schemeClr val="accent2"/>
                </a:solidFill>
              </a:rPr>
              <a:t>Containers!</a:t>
            </a:r>
          </a:p>
        </p:txBody>
      </p:sp>
    </p:spTree>
    <p:extLst>
      <p:ext uri="{BB962C8B-B14F-4D97-AF65-F5344CB8AC3E}">
        <p14:creationId xmlns:p14="http://schemas.microsoft.com/office/powerpoint/2010/main" val="142070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C461-A2C1-83F8-8D27-93FCC3715B4A}"/>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2465FC33-B5D4-EE43-2BCC-A74DC92255B8}"/>
              </a:ext>
            </a:extLst>
          </p:cNvPr>
          <p:cNvSpPr>
            <a:spLocks noGrp="1"/>
          </p:cNvSpPr>
          <p:nvPr>
            <p:ph idx="1"/>
          </p:nvPr>
        </p:nvSpPr>
        <p:spPr>
          <a:xfrm>
            <a:off x="1141413" y="2097088"/>
            <a:ext cx="9905999" cy="2047343"/>
          </a:xfrm>
        </p:spPr>
        <p:txBody>
          <a:bodyPr>
            <a:normAutofit fontScale="92500" lnSpcReduction="20000"/>
          </a:bodyPr>
          <a:lstStyle/>
          <a:p>
            <a:r>
              <a:rPr lang="en-US" dirty="0"/>
              <a:t>Containers are </a:t>
            </a:r>
            <a:r>
              <a:rPr lang="en-US" dirty="0">
                <a:solidFill>
                  <a:schemeClr val="accent2"/>
                </a:solidFill>
              </a:rPr>
              <a:t>encapsulated</a:t>
            </a:r>
            <a:r>
              <a:rPr lang="en-US" dirty="0"/>
              <a:t>, </a:t>
            </a:r>
            <a:r>
              <a:rPr lang="en-US" dirty="0">
                <a:solidFill>
                  <a:schemeClr val="accent1"/>
                </a:solidFill>
              </a:rPr>
              <a:t>individually deployable </a:t>
            </a:r>
            <a:r>
              <a:rPr lang="en-US" dirty="0"/>
              <a:t>components running as </a:t>
            </a:r>
            <a:r>
              <a:rPr lang="en-US" dirty="0">
                <a:solidFill>
                  <a:schemeClr val="accent3"/>
                </a:solidFill>
              </a:rPr>
              <a:t>isolated instances </a:t>
            </a:r>
            <a:r>
              <a:rPr lang="en-US" dirty="0"/>
              <a:t>on the same operating system with virtualization happening on the OS level. </a:t>
            </a:r>
          </a:p>
          <a:p>
            <a:r>
              <a:rPr lang="en-US" dirty="0"/>
              <a:t>A container is a </a:t>
            </a:r>
            <a:r>
              <a:rPr lang="en-US" dirty="0">
                <a:solidFill>
                  <a:schemeClr val="accent2"/>
                </a:solidFill>
              </a:rPr>
              <a:t>sandboxed process</a:t>
            </a:r>
            <a:r>
              <a:rPr lang="en-US" dirty="0"/>
              <a:t> running on a host machine that is </a:t>
            </a:r>
            <a:r>
              <a:rPr lang="en-US" dirty="0">
                <a:solidFill>
                  <a:schemeClr val="accent2"/>
                </a:solidFill>
              </a:rPr>
              <a:t>isolated from all other processes</a:t>
            </a:r>
            <a:r>
              <a:rPr lang="en-US" dirty="0"/>
              <a:t> running on that host machine. </a:t>
            </a:r>
          </a:p>
          <a:p>
            <a:endParaRPr lang="en-US" dirty="0"/>
          </a:p>
        </p:txBody>
      </p:sp>
      <p:grpSp>
        <p:nvGrpSpPr>
          <p:cNvPr id="4" name="Group 3">
            <a:extLst>
              <a:ext uri="{FF2B5EF4-FFF2-40B4-BE49-F238E27FC236}">
                <a16:creationId xmlns:a16="http://schemas.microsoft.com/office/drawing/2014/main" id="{081DB897-27DC-FF8C-7881-1C436C038FF9}"/>
              </a:ext>
            </a:extLst>
          </p:cNvPr>
          <p:cNvGrpSpPr/>
          <p:nvPr/>
        </p:nvGrpSpPr>
        <p:grpSpPr>
          <a:xfrm>
            <a:off x="4113189" y="4748465"/>
            <a:ext cx="966791" cy="887346"/>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A4CEB3DA-6536-7623-8DA5-07B51C27D7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48054912-A9C5-41A2-18E4-AD7DAB0F0B1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grpSp>
        <p:nvGrpSpPr>
          <p:cNvPr id="7" name="Group 6">
            <a:extLst>
              <a:ext uri="{FF2B5EF4-FFF2-40B4-BE49-F238E27FC236}">
                <a16:creationId xmlns:a16="http://schemas.microsoft.com/office/drawing/2014/main" id="{F5ACA875-5571-07A4-6B90-9E54538F9540}"/>
              </a:ext>
            </a:extLst>
          </p:cNvPr>
          <p:cNvGrpSpPr/>
          <p:nvPr/>
        </p:nvGrpSpPr>
        <p:grpSpPr>
          <a:xfrm>
            <a:off x="5444684" y="4748465"/>
            <a:ext cx="966791" cy="887346"/>
            <a:chOff x="8252605" y="3633061"/>
            <a:chExt cx="1929539" cy="1929539"/>
          </a:xfrm>
        </p:grpSpPr>
        <p:pic>
          <p:nvPicPr>
            <p:cNvPr id="8" name="Picture 7" descr="A close-up of a blue shipping container&#10;&#10;Description automatically generated">
              <a:extLst>
                <a:ext uri="{FF2B5EF4-FFF2-40B4-BE49-F238E27FC236}">
                  <a16:creationId xmlns:a16="http://schemas.microsoft.com/office/drawing/2014/main" id="{3F4A075F-CF50-5E0F-F341-EB18AB81F9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9" name="Picture 8" descr="A black and white drawing of a cube&#10;&#10;Description automatically generated">
              <a:extLst>
                <a:ext uri="{FF2B5EF4-FFF2-40B4-BE49-F238E27FC236}">
                  <a16:creationId xmlns:a16="http://schemas.microsoft.com/office/drawing/2014/main" id="{E84735BF-B69F-CE96-221F-18E4508A953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grpSp>
        <p:nvGrpSpPr>
          <p:cNvPr id="10" name="Group 9">
            <a:extLst>
              <a:ext uri="{FF2B5EF4-FFF2-40B4-BE49-F238E27FC236}">
                <a16:creationId xmlns:a16="http://schemas.microsoft.com/office/drawing/2014/main" id="{A9F31EBE-7F5D-915E-0218-968C4FE4711A}"/>
              </a:ext>
            </a:extLst>
          </p:cNvPr>
          <p:cNvGrpSpPr/>
          <p:nvPr/>
        </p:nvGrpSpPr>
        <p:grpSpPr>
          <a:xfrm>
            <a:off x="6776179" y="4748465"/>
            <a:ext cx="966791" cy="887346"/>
            <a:chOff x="8252605" y="3633061"/>
            <a:chExt cx="1929539" cy="1929539"/>
          </a:xfrm>
        </p:grpSpPr>
        <p:pic>
          <p:nvPicPr>
            <p:cNvPr id="11" name="Picture 10" descr="A close-up of a blue shipping container&#10;&#10;Description automatically generated">
              <a:extLst>
                <a:ext uri="{FF2B5EF4-FFF2-40B4-BE49-F238E27FC236}">
                  <a16:creationId xmlns:a16="http://schemas.microsoft.com/office/drawing/2014/main" id="{9A045862-B771-EB82-A661-633195FD1D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12" name="Picture 11" descr="A black and white drawing of a cube&#10;&#10;Description automatically generated">
              <a:extLst>
                <a:ext uri="{FF2B5EF4-FFF2-40B4-BE49-F238E27FC236}">
                  <a16:creationId xmlns:a16="http://schemas.microsoft.com/office/drawing/2014/main" id="{23501D1D-4367-8698-8921-B7F8786491C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sp>
        <p:nvSpPr>
          <p:cNvPr id="13" name="Rectangle 12">
            <a:extLst>
              <a:ext uri="{FF2B5EF4-FFF2-40B4-BE49-F238E27FC236}">
                <a16:creationId xmlns:a16="http://schemas.microsoft.com/office/drawing/2014/main" id="{E411F948-CF7D-FF3A-F061-08CD9D6BABDD}"/>
              </a:ext>
            </a:extLst>
          </p:cNvPr>
          <p:cNvSpPr/>
          <p:nvPr/>
        </p:nvSpPr>
        <p:spPr>
          <a:xfrm>
            <a:off x="4113189" y="6021686"/>
            <a:ext cx="3629781" cy="3007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Operating System</a:t>
            </a:r>
          </a:p>
        </p:txBody>
      </p:sp>
      <p:sp>
        <p:nvSpPr>
          <p:cNvPr id="14" name="TextBox 13">
            <a:extLst>
              <a:ext uri="{FF2B5EF4-FFF2-40B4-BE49-F238E27FC236}">
                <a16:creationId xmlns:a16="http://schemas.microsoft.com/office/drawing/2014/main" id="{D17B3713-5A18-3522-25EB-A3CB5E17B1AA}"/>
              </a:ext>
            </a:extLst>
          </p:cNvPr>
          <p:cNvSpPr txBox="1"/>
          <p:nvPr/>
        </p:nvSpPr>
        <p:spPr>
          <a:xfrm>
            <a:off x="3957627" y="4299602"/>
            <a:ext cx="1277914" cy="369332"/>
          </a:xfrm>
          <a:prstGeom prst="rect">
            <a:avLst/>
          </a:prstGeom>
          <a:noFill/>
        </p:spPr>
        <p:txBody>
          <a:bodyPr wrap="square" rtlCol="0">
            <a:spAutoFit/>
          </a:bodyPr>
          <a:lstStyle/>
          <a:p>
            <a:r>
              <a:rPr lang="en-US" dirty="0"/>
              <a:t>Container A</a:t>
            </a:r>
          </a:p>
        </p:txBody>
      </p:sp>
      <p:sp>
        <p:nvSpPr>
          <p:cNvPr id="15" name="TextBox 14">
            <a:extLst>
              <a:ext uri="{FF2B5EF4-FFF2-40B4-BE49-F238E27FC236}">
                <a16:creationId xmlns:a16="http://schemas.microsoft.com/office/drawing/2014/main" id="{DBE78B7D-EDD3-5F41-B3F2-E205FAE14944}"/>
              </a:ext>
            </a:extLst>
          </p:cNvPr>
          <p:cNvSpPr txBox="1"/>
          <p:nvPr/>
        </p:nvSpPr>
        <p:spPr>
          <a:xfrm>
            <a:off x="5289122" y="4296830"/>
            <a:ext cx="1253869" cy="369332"/>
          </a:xfrm>
          <a:prstGeom prst="rect">
            <a:avLst/>
          </a:prstGeom>
          <a:noFill/>
        </p:spPr>
        <p:txBody>
          <a:bodyPr wrap="square" rtlCol="0">
            <a:spAutoFit/>
          </a:bodyPr>
          <a:lstStyle/>
          <a:p>
            <a:r>
              <a:rPr lang="en-US" dirty="0"/>
              <a:t>Container B</a:t>
            </a:r>
          </a:p>
        </p:txBody>
      </p:sp>
      <p:sp>
        <p:nvSpPr>
          <p:cNvPr id="16" name="TextBox 15">
            <a:extLst>
              <a:ext uri="{FF2B5EF4-FFF2-40B4-BE49-F238E27FC236}">
                <a16:creationId xmlns:a16="http://schemas.microsoft.com/office/drawing/2014/main" id="{1B3BE5FA-380E-5448-71D1-B217740791C1}"/>
              </a:ext>
            </a:extLst>
          </p:cNvPr>
          <p:cNvSpPr txBox="1"/>
          <p:nvPr/>
        </p:nvSpPr>
        <p:spPr>
          <a:xfrm>
            <a:off x="6632639" y="4282671"/>
            <a:ext cx="1277914" cy="369332"/>
          </a:xfrm>
          <a:prstGeom prst="rect">
            <a:avLst/>
          </a:prstGeom>
          <a:noFill/>
        </p:spPr>
        <p:txBody>
          <a:bodyPr wrap="square" rtlCol="0">
            <a:spAutoFit/>
          </a:bodyPr>
          <a:lstStyle/>
          <a:p>
            <a:r>
              <a:rPr lang="en-US" dirty="0"/>
              <a:t>Container C</a:t>
            </a:r>
          </a:p>
        </p:txBody>
      </p:sp>
      <p:sp>
        <p:nvSpPr>
          <p:cNvPr id="17" name="Rectangle 16">
            <a:extLst>
              <a:ext uri="{FF2B5EF4-FFF2-40B4-BE49-F238E27FC236}">
                <a16:creationId xmlns:a16="http://schemas.microsoft.com/office/drawing/2014/main" id="{F0533497-D944-62B5-736C-83640E960647}"/>
              </a:ext>
            </a:extLst>
          </p:cNvPr>
          <p:cNvSpPr/>
          <p:nvPr/>
        </p:nvSpPr>
        <p:spPr>
          <a:xfrm>
            <a:off x="4113189" y="5664837"/>
            <a:ext cx="3629781" cy="300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Tree>
    <p:extLst>
      <p:ext uri="{BB962C8B-B14F-4D97-AF65-F5344CB8AC3E}">
        <p14:creationId xmlns:p14="http://schemas.microsoft.com/office/powerpoint/2010/main" val="1517426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48D-0293-D7E9-ECCF-F74E0DAB7FD2}"/>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E5793F05-7B78-014A-D9ED-264B11D85B9D}"/>
              </a:ext>
            </a:extLst>
          </p:cNvPr>
          <p:cNvSpPr>
            <a:spLocks noGrp="1"/>
          </p:cNvSpPr>
          <p:nvPr>
            <p:ph idx="1"/>
          </p:nvPr>
        </p:nvSpPr>
        <p:spPr>
          <a:xfrm>
            <a:off x="1141412" y="2249487"/>
            <a:ext cx="10479974" cy="1715793"/>
          </a:xfrm>
        </p:spPr>
        <p:txBody>
          <a:bodyPr/>
          <a:lstStyle/>
          <a:p>
            <a:r>
              <a:rPr lang="en-US" dirty="0"/>
              <a:t>For modern applications, containers have become the default unit of deployment</a:t>
            </a:r>
          </a:p>
          <a:p>
            <a:r>
              <a:rPr lang="en-US" dirty="0"/>
              <a:t>They </a:t>
            </a:r>
            <a:r>
              <a:rPr lang="en-US" dirty="0">
                <a:solidFill>
                  <a:schemeClr val="accent2"/>
                </a:solidFill>
              </a:rPr>
              <a:t>encapsulate</a:t>
            </a:r>
            <a:r>
              <a:rPr lang="en-US" dirty="0"/>
              <a:t> the application code, its runtime, dependencies, system libraries, </a:t>
            </a:r>
          </a:p>
          <a:p>
            <a:r>
              <a:rPr lang="en-US" dirty="0"/>
              <a:t>Fast startup time </a:t>
            </a:r>
            <a:r>
              <a:rPr lang="en-US" dirty="0">
                <a:sym typeface="Wingdings" pitchFamily="2" charset="2"/>
              </a:rPr>
              <a:t> ideal for scale-out scenarios</a:t>
            </a:r>
            <a:endParaRPr lang="en-US" dirty="0"/>
          </a:p>
        </p:txBody>
      </p:sp>
      <p:grpSp>
        <p:nvGrpSpPr>
          <p:cNvPr id="4" name="Group 3">
            <a:extLst>
              <a:ext uri="{FF2B5EF4-FFF2-40B4-BE49-F238E27FC236}">
                <a16:creationId xmlns:a16="http://schemas.microsoft.com/office/drawing/2014/main" id="{558BC29D-F7E9-D6FB-A2CF-35CB13F9CC8D}"/>
              </a:ext>
            </a:extLst>
          </p:cNvPr>
          <p:cNvGrpSpPr/>
          <p:nvPr/>
        </p:nvGrpSpPr>
        <p:grpSpPr>
          <a:xfrm>
            <a:off x="8170253" y="4020344"/>
            <a:ext cx="2877158" cy="2555727"/>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9560634B-258E-0042-B83B-CE0150E358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36D7B9C5-4279-F95B-E0CA-482F52F22A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sp>
        <p:nvSpPr>
          <p:cNvPr id="7" name="Line Callout 2 (Border and Accent Bar) 6">
            <a:extLst>
              <a:ext uri="{FF2B5EF4-FFF2-40B4-BE49-F238E27FC236}">
                <a16:creationId xmlns:a16="http://schemas.microsoft.com/office/drawing/2014/main" id="{B2A56382-FA08-5BB5-62C0-E306EE8EC437}"/>
              </a:ext>
            </a:extLst>
          </p:cNvPr>
          <p:cNvSpPr/>
          <p:nvPr/>
        </p:nvSpPr>
        <p:spPr>
          <a:xfrm rot="10800000">
            <a:off x="4728410" y="4916314"/>
            <a:ext cx="1961147" cy="1376202"/>
          </a:xfrm>
          <a:prstGeom prst="accentBorderCallout2">
            <a:avLst>
              <a:gd name="adj1" fmla="val 53634"/>
              <a:gd name="adj2" fmla="val -9963"/>
              <a:gd name="adj3" fmla="val 45882"/>
              <a:gd name="adj4" fmla="val -35145"/>
              <a:gd name="adj5" fmla="val 50484"/>
              <a:gd name="adj6" fmla="val -12384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0B993233-3035-FC06-BE68-CADD2A24AAE4}"/>
              </a:ext>
            </a:extLst>
          </p:cNvPr>
          <p:cNvSpPr txBox="1"/>
          <p:nvPr/>
        </p:nvSpPr>
        <p:spPr>
          <a:xfrm>
            <a:off x="4980258" y="5039153"/>
            <a:ext cx="1444626" cy="1200329"/>
          </a:xfrm>
          <a:prstGeom prst="rect">
            <a:avLst/>
          </a:prstGeom>
          <a:noFill/>
        </p:spPr>
        <p:txBody>
          <a:bodyPr wrap="none" rtlCol="0">
            <a:spAutoFit/>
          </a:bodyPr>
          <a:lstStyle/>
          <a:p>
            <a:r>
              <a:rPr lang="en-US" dirty="0">
                <a:solidFill>
                  <a:schemeClr val="bg1"/>
                </a:solidFill>
              </a:rPr>
              <a:t>app</a:t>
            </a:r>
          </a:p>
          <a:p>
            <a:r>
              <a:rPr lang="en-US" dirty="0">
                <a:solidFill>
                  <a:schemeClr val="bg1"/>
                </a:solidFill>
              </a:rPr>
              <a:t>runtime</a:t>
            </a:r>
          </a:p>
          <a:p>
            <a:r>
              <a:rPr lang="en-US" dirty="0">
                <a:solidFill>
                  <a:schemeClr val="bg1"/>
                </a:solidFill>
              </a:rPr>
              <a:t>dependencies</a:t>
            </a:r>
          </a:p>
          <a:p>
            <a:r>
              <a:rPr lang="en-US" dirty="0">
                <a:solidFill>
                  <a:schemeClr val="bg1"/>
                </a:solidFill>
              </a:rPr>
              <a:t>libraries</a:t>
            </a:r>
          </a:p>
        </p:txBody>
      </p:sp>
      <p:pic>
        <p:nvPicPr>
          <p:cNvPr id="10" name="Graphic 9" descr="Checkbox Checked with solid fill">
            <a:extLst>
              <a:ext uri="{FF2B5EF4-FFF2-40B4-BE49-F238E27FC236}">
                <a16:creationId xmlns:a16="http://schemas.microsoft.com/office/drawing/2014/main" id="{330BB882-A7FF-DF46-B070-89A1713392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6476" y="4986117"/>
            <a:ext cx="510689" cy="510689"/>
          </a:xfrm>
          <a:prstGeom prst="rect">
            <a:avLst/>
          </a:prstGeom>
        </p:spPr>
      </p:pic>
      <p:pic>
        <p:nvPicPr>
          <p:cNvPr id="12" name="Graphic 11" descr="Checkbox Checked with solid fill">
            <a:extLst>
              <a:ext uri="{FF2B5EF4-FFF2-40B4-BE49-F238E27FC236}">
                <a16:creationId xmlns:a16="http://schemas.microsoft.com/office/drawing/2014/main" id="{D3E15B25-5801-CA68-2258-069547CA2C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6476" y="5273219"/>
            <a:ext cx="514484" cy="514484"/>
          </a:xfrm>
          <a:prstGeom prst="rect">
            <a:avLst/>
          </a:prstGeom>
        </p:spPr>
      </p:pic>
      <p:pic>
        <p:nvPicPr>
          <p:cNvPr id="13" name="Graphic 12" descr="Checkbox Checked with solid fill">
            <a:extLst>
              <a:ext uri="{FF2B5EF4-FFF2-40B4-BE49-F238E27FC236}">
                <a16:creationId xmlns:a16="http://schemas.microsoft.com/office/drawing/2014/main" id="{0005050D-5F27-1448-1255-42608D03A8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875" y="5564335"/>
            <a:ext cx="514485" cy="514485"/>
          </a:xfrm>
          <a:prstGeom prst="rect">
            <a:avLst/>
          </a:prstGeom>
        </p:spPr>
      </p:pic>
      <p:pic>
        <p:nvPicPr>
          <p:cNvPr id="14" name="Graphic 13" descr="Checkbox Checked with solid fill">
            <a:extLst>
              <a:ext uri="{FF2B5EF4-FFF2-40B4-BE49-F238E27FC236}">
                <a16:creationId xmlns:a16="http://schemas.microsoft.com/office/drawing/2014/main" id="{24274EE9-3227-F02D-6917-36D4CDB15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9051" y="5848034"/>
            <a:ext cx="514485" cy="514485"/>
          </a:xfrm>
          <a:prstGeom prst="rect">
            <a:avLst/>
          </a:prstGeom>
        </p:spPr>
      </p:pic>
    </p:spTree>
    <p:extLst>
      <p:ext uri="{BB962C8B-B14F-4D97-AF65-F5344CB8AC3E}">
        <p14:creationId xmlns:p14="http://schemas.microsoft.com/office/powerpoint/2010/main" val="917694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AFBE-A91E-480E-F47F-162840DABF49}"/>
              </a:ext>
            </a:extLst>
          </p:cNvPr>
          <p:cNvSpPr>
            <a:spLocks noGrp="1"/>
          </p:cNvSpPr>
          <p:nvPr>
            <p:ph type="title"/>
          </p:nvPr>
        </p:nvSpPr>
        <p:spPr>
          <a:xfrm>
            <a:off x="1141413" y="618518"/>
            <a:ext cx="6534734" cy="1478570"/>
          </a:xfrm>
        </p:spPr>
        <p:txBody>
          <a:bodyPr/>
          <a:lstStyle/>
          <a:p>
            <a:r>
              <a:rPr lang="en-US" dirty="0"/>
              <a:t>What are Containers?</a:t>
            </a:r>
          </a:p>
        </p:txBody>
      </p:sp>
      <p:sp>
        <p:nvSpPr>
          <p:cNvPr id="3" name="Content Placeholder 2">
            <a:extLst>
              <a:ext uri="{FF2B5EF4-FFF2-40B4-BE49-F238E27FC236}">
                <a16:creationId xmlns:a16="http://schemas.microsoft.com/office/drawing/2014/main" id="{8489327A-C2B4-FA67-654F-0B765E90133A}"/>
              </a:ext>
            </a:extLst>
          </p:cNvPr>
          <p:cNvSpPr>
            <a:spLocks noGrp="1"/>
          </p:cNvSpPr>
          <p:nvPr>
            <p:ph idx="1"/>
          </p:nvPr>
        </p:nvSpPr>
        <p:spPr>
          <a:xfrm>
            <a:off x="982545" y="2417444"/>
            <a:ext cx="9905999" cy="3541714"/>
          </a:xfrm>
        </p:spPr>
        <p:txBody>
          <a:bodyPr>
            <a:normAutofit/>
          </a:bodyPr>
          <a:lstStyle/>
          <a:p>
            <a:r>
              <a:rPr lang="en-US" dirty="0"/>
              <a:t>A container is a runnable instance of an </a:t>
            </a:r>
            <a:r>
              <a:rPr lang="en-US" dirty="0">
                <a:solidFill>
                  <a:schemeClr val="accent1"/>
                </a:solidFill>
              </a:rPr>
              <a:t>image</a:t>
            </a:r>
            <a:r>
              <a:rPr lang="en-US" dirty="0"/>
              <a:t>. </a:t>
            </a:r>
          </a:p>
          <a:p>
            <a:r>
              <a:rPr lang="en-US" dirty="0"/>
              <a:t>Can be run on local machine, virtual machines, deployed to the cloud.</a:t>
            </a:r>
          </a:p>
          <a:p>
            <a:r>
              <a:rPr lang="en-US" dirty="0"/>
              <a:t>Containers are portable and can run on any OS</a:t>
            </a:r>
          </a:p>
          <a:p>
            <a:pPr lvl="1"/>
            <a:r>
              <a:rPr lang="en-US" dirty="0"/>
              <a:t>Image needs to be built for a particular platform (e.g., x86, ARM)</a:t>
            </a:r>
          </a:p>
          <a:p>
            <a:pPr lvl="1"/>
            <a:r>
              <a:rPr lang="en-US" dirty="0"/>
              <a:t>Can be built for multi-platform using </a:t>
            </a:r>
            <a:r>
              <a:rPr lang="en-US" dirty="0" err="1"/>
              <a:t>buildx</a:t>
            </a:r>
            <a:r>
              <a:rPr lang="en-US" dirty="0"/>
              <a:t>, not sure if we’ll use it this semester</a:t>
            </a:r>
          </a:p>
          <a:p>
            <a:r>
              <a:rPr lang="en-US" dirty="0"/>
              <a:t>A container runs its own software, binaries, configurations, etc.</a:t>
            </a:r>
          </a:p>
        </p:txBody>
      </p:sp>
      <p:grpSp>
        <p:nvGrpSpPr>
          <p:cNvPr id="4" name="Group 3">
            <a:extLst>
              <a:ext uri="{FF2B5EF4-FFF2-40B4-BE49-F238E27FC236}">
                <a16:creationId xmlns:a16="http://schemas.microsoft.com/office/drawing/2014/main" id="{A93BE3C7-92BF-5882-4490-077DD6F7CB57}"/>
              </a:ext>
            </a:extLst>
          </p:cNvPr>
          <p:cNvGrpSpPr/>
          <p:nvPr/>
        </p:nvGrpSpPr>
        <p:grpSpPr>
          <a:xfrm>
            <a:off x="10080620" y="2041361"/>
            <a:ext cx="966791" cy="887346"/>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EB3C7FC5-CBD1-B50D-CDE8-566FF72F2B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D0FAB564-EB23-3587-0D40-DB711509598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pic>
        <p:nvPicPr>
          <p:cNvPr id="7" name="Graphic 6" descr="Paper outline">
            <a:extLst>
              <a:ext uri="{FF2B5EF4-FFF2-40B4-BE49-F238E27FC236}">
                <a16:creationId xmlns:a16="http://schemas.microsoft.com/office/drawing/2014/main" id="{14D5963D-8764-8224-0DD4-BDFBD97867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6275" y="1869970"/>
            <a:ext cx="1230128" cy="1230128"/>
          </a:xfrm>
          <a:prstGeom prst="rect">
            <a:avLst/>
          </a:prstGeom>
        </p:spPr>
      </p:pic>
      <p:sp>
        <p:nvSpPr>
          <p:cNvPr id="8" name="TextBox 7">
            <a:extLst>
              <a:ext uri="{FF2B5EF4-FFF2-40B4-BE49-F238E27FC236}">
                <a16:creationId xmlns:a16="http://schemas.microsoft.com/office/drawing/2014/main" id="{A4294DB6-02BC-6FD7-70BE-85056A7D9E8B}"/>
              </a:ext>
            </a:extLst>
          </p:cNvPr>
          <p:cNvSpPr txBox="1"/>
          <p:nvPr/>
        </p:nvSpPr>
        <p:spPr>
          <a:xfrm>
            <a:off x="8234377" y="2300368"/>
            <a:ext cx="753924" cy="369332"/>
          </a:xfrm>
          <a:prstGeom prst="rect">
            <a:avLst/>
          </a:prstGeom>
          <a:noFill/>
        </p:spPr>
        <p:txBody>
          <a:bodyPr wrap="none" rtlCol="0">
            <a:spAutoFit/>
          </a:bodyPr>
          <a:lstStyle/>
          <a:p>
            <a:r>
              <a:rPr lang="en-US" dirty="0"/>
              <a:t>Image</a:t>
            </a:r>
          </a:p>
        </p:txBody>
      </p:sp>
      <p:cxnSp>
        <p:nvCxnSpPr>
          <p:cNvPr id="10" name="Straight Arrow Connector 9">
            <a:extLst>
              <a:ext uri="{FF2B5EF4-FFF2-40B4-BE49-F238E27FC236}">
                <a16:creationId xmlns:a16="http://schemas.microsoft.com/office/drawing/2014/main" id="{A31CBD25-F7CB-30D5-6D44-6482DD6BDCCE}"/>
              </a:ext>
            </a:extLst>
          </p:cNvPr>
          <p:cNvCxnSpPr>
            <a:stCxn id="8" idx="3"/>
            <a:endCxn id="5" idx="1"/>
          </p:cNvCxnSpPr>
          <p:nvPr/>
        </p:nvCxnSpPr>
        <p:spPr>
          <a:xfrm>
            <a:off x="8988301" y="2485034"/>
            <a:ext cx="1092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3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239-0FD7-DD03-E28B-23F50DE08CC2}"/>
              </a:ext>
            </a:extLst>
          </p:cNvPr>
          <p:cNvSpPr>
            <a:spLocks noGrp="1"/>
          </p:cNvSpPr>
          <p:nvPr>
            <p:ph type="title"/>
          </p:nvPr>
        </p:nvSpPr>
        <p:spPr/>
        <p:txBody>
          <a:bodyPr/>
          <a:lstStyle/>
          <a:p>
            <a:r>
              <a:rPr lang="en-US" dirty="0"/>
              <a:t>Updates from Slack</a:t>
            </a:r>
          </a:p>
        </p:txBody>
      </p:sp>
      <p:sp>
        <p:nvSpPr>
          <p:cNvPr id="3" name="Content Placeholder 2">
            <a:extLst>
              <a:ext uri="{FF2B5EF4-FFF2-40B4-BE49-F238E27FC236}">
                <a16:creationId xmlns:a16="http://schemas.microsoft.com/office/drawing/2014/main" id="{CD5B7D48-C6D6-EB23-55AD-A9CEC24AD36D}"/>
              </a:ext>
            </a:extLst>
          </p:cNvPr>
          <p:cNvSpPr>
            <a:spLocks noGrp="1"/>
          </p:cNvSpPr>
          <p:nvPr>
            <p:ph idx="1"/>
          </p:nvPr>
        </p:nvSpPr>
        <p:spPr/>
        <p:txBody>
          <a:bodyPr/>
          <a:lstStyle/>
          <a:p>
            <a:r>
              <a:rPr lang="en-US" dirty="0"/>
              <a:t>Tanya’s poll in #general</a:t>
            </a:r>
          </a:p>
          <a:p>
            <a:pPr lvl="1"/>
            <a:r>
              <a:rPr lang="en-US" dirty="0"/>
              <a:t>Azure AZ-900/ AWS Cloud Practitioner</a:t>
            </a:r>
          </a:p>
          <a:p>
            <a:r>
              <a:rPr lang="en-US" dirty="0"/>
              <a:t>Skye’s post in #general about Cloud Native + Kubernetes AI Day</a:t>
            </a:r>
          </a:p>
          <a:p>
            <a:pPr lvl="1"/>
            <a:r>
              <a:rPr lang="en-US" dirty="0"/>
              <a:t>Academic pricing</a:t>
            </a:r>
          </a:p>
          <a:p>
            <a:pPr lvl="1"/>
            <a:r>
              <a:rPr lang="en-US" dirty="0"/>
              <a:t>LF discounts on hotels and airfare</a:t>
            </a:r>
          </a:p>
          <a:p>
            <a:pPr lvl="1"/>
            <a:r>
              <a:rPr lang="en-US" dirty="0"/>
              <a:t>Funding from </a:t>
            </a:r>
            <a:r>
              <a:rPr lang="en-US" dirty="0" err="1"/>
              <a:t>UArizona</a:t>
            </a:r>
            <a:r>
              <a:rPr lang="en-US" dirty="0"/>
              <a:t>?</a:t>
            </a:r>
          </a:p>
        </p:txBody>
      </p:sp>
    </p:spTree>
    <p:extLst>
      <p:ext uri="{BB962C8B-B14F-4D97-AF65-F5344CB8AC3E}">
        <p14:creationId xmlns:p14="http://schemas.microsoft.com/office/powerpoint/2010/main" val="99469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C9D5-EAED-7879-FF1D-B3AC65AE4BAC}"/>
              </a:ext>
            </a:extLst>
          </p:cNvPr>
          <p:cNvSpPr>
            <a:spLocks noGrp="1"/>
          </p:cNvSpPr>
          <p:nvPr>
            <p:ph type="title"/>
          </p:nvPr>
        </p:nvSpPr>
        <p:spPr/>
        <p:txBody>
          <a:bodyPr/>
          <a:lstStyle/>
          <a:p>
            <a:r>
              <a:rPr lang="en-US" dirty="0"/>
              <a:t>Why Do We need Containers?</a:t>
            </a:r>
          </a:p>
        </p:txBody>
      </p:sp>
      <p:sp>
        <p:nvSpPr>
          <p:cNvPr id="3" name="Content Placeholder 2">
            <a:extLst>
              <a:ext uri="{FF2B5EF4-FFF2-40B4-BE49-F238E27FC236}">
                <a16:creationId xmlns:a16="http://schemas.microsoft.com/office/drawing/2014/main" id="{85255ADE-6948-3D66-76CE-4A147F43D89B}"/>
              </a:ext>
            </a:extLst>
          </p:cNvPr>
          <p:cNvSpPr>
            <a:spLocks noGrp="1"/>
          </p:cNvSpPr>
          <p:nvPr>
            <p:ph idx="1"/>
          </p:nvPr>
        </p:nvSpPr>
        <p:spPr/>
        <p:txBody>
          <a:bodyPr>
            <a:normAutofit/>
          </a:bodyPr>
          <a:lstStyle/>
          <a:p>
            <a:r>
              <a:rPr lang="en-US" dirty="0">
                <a:solidFill>
                  <a:schemeClr val="accent2"/>
                </a:solidFill>
              </a:rPr>
              <a:t>Deterministic Deployment: </a:t>
            </a:r>
          </a:p>
          <a:p>
            <a:r>
              <a:rPr lang="en-US" dirty="0"/>
              <a:t>Application needs to work consistently on multiple platforms and different hardware </a:t>
            </a:r>
          </a:p>
          <a:p>
            <a:pPr lvl="1"/>
            <a:r>
              <a:rPr lang="en-US" dirty="0"/>
              <a:t>VM</a:t>
            </a:r>
          </a:p>
          <a:p>
            <a:pPr lvl="1"/>
            <a:r>
              <a:rPr lang="en-US" dirty="0"/>
              <a:t>Data center</a:t>
            </a:r>
          </a:p>
          <a:p>
            <a:pPr lvl="1"/>
            <a:r>
              <a:rPr lang="en-US" dirty="0"/>
              <a:t>Public and private clouds</a:t>
            </a:r>
          </a:p>
          <a:p>
            <a:pPr lvl="1"/>
            <a:r>
              <a:rPr lang="en-US" dirty="0"/>
              <a:t>Dev,  test,  prod</a:t>
            </a:r>
          </a:p>
        </p:txBody>
      </p:sp>
    </p:spTree>
    <p:extLst>
      <p:ext uri="{BB962C8B-B14F-4D97-AF65-F5344CB8AC3E}">
        <p14:creationId xmlns:p14="http://schemas.microsoft.com/office/powerpoint/2010/main" val="1245657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3CD05-214B-C743-5AE3-1F35F3C916F9}"/>
              </a:ext>
            </a:extLst>
          </p:cNvPr>
          <p:cNvSpPr txBox="1">
            <a:spLocks noGrp="1"/>
          </p:cNvSpPr>
          <p:nvPr>
            <p:ph type="title"/>
          </p:nvPr>
        </p:nvSpPr>
        <p:spPr>
          <a:prstGeom prst="rect">
            <a:avLst/>
          </a:prstGeom>
          <a:noFill/>
        </p:spPr>
        <p:txBody>
          <a:bodyPr wrap="none" rtlCol="0">
            <a:spAutoFit/>
          </a:bodyPr>
          <a:lstStyle/>
          <a:p>
            <a:r>
              <a:rPr lang="en-US" sz="3200" dirty="0"/>
              <a:t>“It works on my machine”</a:t>
            </a:r>
          </a:p>
        </p:txBody>
      </p:sp>
      <p:pic>
        <p:nvPicPr>
          <p:cNvPr id="10" name="Picture 9" descr="A cartoon of a person with his arms crossed&#10;&#10;Description automatically generated">
            <a:extLst>
              <a:ext uri="{FF2B5EF4-FFF2-40B4-BE49-F238E27FC236}">
                <a16:creationId xmlns:a16="http://schemas.microsoft.com/office/drawing/2014/main" id="{160D35E7-1991-E37F-5052-6E673E08F541}"/>
              </a:ext>
            </a:extLst>
          </p:cNvPr>
          <p:cNvPicPr>
            <a:picLocks noChangeAspect="1"/>
          </p:cNvPicPr>
          <p:nvPr/>
        </p:nvPicPr>
        <p:blipFill>
          <a:blip r:embed="rId2"/>
          <a:stretch>
            <a:fillRect/>
          </a:stretch>
        </p:blipFill>
        <p:spPr>
          <a:xfrm>
            <a:off x="7784431" y="2097088"/>
            <a:ext cx="3268995" cy="3268995"/>
          </a:xfrm>
          <a:prstGeom prst="rect">
            <a:avLst/>
          </a:prstGeom>
        </p:spPr>
      </p:pic>
      <p:sp>
        <p:nvSpPr>
          <p:cNvPr id="12" name="TextBox 11">
            <a:extLst>
              <a:ext uri="{FF2B5EF4-FFF2-40B4-BE49-F238E27FC236}">
                <a16:creationId xmlns:a16="http://schemas.microsoft.com/office/drawing/2014/main" id="{F01F3713-3A19-DFA0-8058-F85CF6608600}"/>
              </a:ext>
            </a:extLst>
          </p:cNvPr>
          <p:cNvSpPr txBox="1"/>
          <p:nvPr/>
        </p:nvSpPr>
        <p:spPr>
          <a:xfrm>
            <a:off x="1055771" y="2097088"/>
            <a:ext cx="6331618" cy="3108543"/>
          </a:xfrm>
          <a:prstGeom prst="rect">
            <a:avLst/>
          </a:prstGeom>
          <a:noFill/>
        </p:spPr>
        <p:txBody>
          <a:bodyPr wrap="square">
            <a:spAutoFit/>
          </a:bodyPr>
          <a:lstStyle/>
          <a:p>
            <a:r>
              <a:rPr lang="en-US" sz="2800" dirty="0"/>
              <a:t>This is not only a source of frustration, but a business process and product blocker. </a:t>
            </a:r>
          </a:p>
          <a:p>
            <a:pPr marL="285750" indent="-285750">
              <a:buFont typeface="Arial" panose="020B0604020202020204" pitchFamily="34" charset="0"/>
              <a:buChar char="•"/>
            </a:pPr>
            <a:r>
              <a:rPr lang="en-US" sz="2800" dirty="0"/>
              <a:t>Time spent troubleshooting</a:t>
            </a:r>
          </a:p>
          <a:p>
            <a:pPr marL="285750" indent="-285750">
              <a:buFont typeface="Arial" panose="020B0604020202020204" pitchFamily="34" charset="0"/>
              <a:buChar char="•"/>
            </a:pPr>
            <a:r>
              <a:rPr lang="en-US" sz="2800" dirty="0"/>
              <a:t>Critical migration timelines may be interrupted</a:t>
            </a:r>
          </a:p>
          <a:p>
            <a:pPr marL="285750" indent="-285750">
              <a:buFont typeface="Arial" panose="020B0604020202020204" pitchFamily="34" charset="0"/>
              <a:buChar char="•"/>
            </a:pPr>
            <a:r>
              <a:rPr lang="en-US" sz="2800" dirty="0"/>
              <a:t>Support by and from other developers is hindered</a:t>
            </a:r>
          </a:p>
        </p:txBody>
      </p:sp>
    </p:spTree>
    <p:extLst>
      <p:ext uri="{BB962C8B-B14F-4D97-AF65-F5344CB8AC3E}">
        <p14:creationId xmlns:p14="http://schemas.microsoft.com/office/powerpoint/2010/main" val="277623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6B0D-B8A8-291A-42B3-B325C7626675}"/>
              </a:ext>
            </a:extLst>
          </p:cNvPr>
          <p:cNvSpPr>
            <a:spLocks noGrp="1"/>
          </p:cNvSpPr>
          <p:nvPr>
            <p:ph type="title"/>
          </p:nvPr>
        </p:nvSpPr>
        <p:spPr/>
        <p:txBody>
          <a:bodyPr/>
          <a:lstStyle/>
          <a:p>
            <a:r>
              <a:rPr lang="en-US" dirty="0"/>
              <a:t>Containers: </a:t>
            </a:r>
            <a:r>
              <a:rPr lang="en-US" dirty="0">
                <a:solidFill>
                  <a:schemeClr val="accent1"/>
                </a:solidFill>
              </a:rPr>
              <a:t>Runtime</a:t>
            </a:r>
          </a:p>
        </p:txBody>
      </p:sp>
      <p:sp>
        <p:nvSpPr>
          <p:cNvPr id="3" name="Content Placeholder 2">
            <a:extLst>
              <a:ext uri="{FF2B5EF4-FFF2-40B4-BE49-F238E27FC236}">
                <a16:creationId xmlns:a16="http://schemas.microsoft.com/office/drawing/2014/main" id="{F72394E9-8DB4-57EC-498B-86A7E60591AC}"/>
              </a:ext>
            </a:extLst>
          </p:cNvPr>
          <p:cNvSpPr>
            <a:spLocks noGrp="1"/>
          </p:cNvSpPr>
          <p:nvPr>
            <p:ph idx="1"/>
          </p:nvPr>
        </p:nvSpPr>
        <p:spPr/>
        <p:txBody>
          <a:bodyPr/>
          <a:lstStyle/>
          <a:p>
            <a:r>
              <a:rPr lang="en-US" dirty="0"/>
              <a:t>Containerized apps believe they are running on their own dedicated computer and are oblivious that they are sharing resources with other processes </a:t>
            </a:r>
          </a:p>
          <a:p>
            <a:r>
              <a:rPr lang="en-US" dirty="0"/>
              <a:t>A container </a:t>
            </a:r>
            <a:r>
              <a:rPr lang="en-US" dirty="0">
                <a:solidFill>
                  <a:schemeClr val="accent1"/>
                </a:solidFill>
              </a:rPr>
              <a:t>runtime</a:t>
            </a:r>
            <a:r>
              <a:rPr lang="en-US" dirty="0"/>
              <a:t> is the software that executes containerized applications.</a:t>
            </a:r>
          </a:p>
          <a:p>
            <a:r>
              <a:rPr lang="en-US" dirty="0"/>
              <a:t>The runtime will start an app with a container and provide it with the needed resources.</a:t>
            </a:r>
          </a:p>
        </p:txBody>
      </p:sp>
    </p:spTree>
    <p:extLst>
      <p:ext uri="{BB962C8B-B14F-4D97-AF65-F5344CB8AC3E}">
        <p14:creationId xmlns:p14="http://schemas.microsoft.com/office/powerpoint/2010/main" val="2253207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6E89-A947-66B6-F7C3-D2F9E8503134}"/>
              </a:ext>
            </a:extLst>
          </p:cNvPr>
          <p:cNvSpPr>
            <a:spLocks noGrp="1"/>
          </p:cNvSpPr>
          <p:nvPr>
            <p:ph type="title"/>
          </p:nvPr>
        </p:nvSpPr>
        <p:spPr/>
        <p:txBody>
          <a:bodyPr/>
          <a:lstStyle/>
          <a:p>
            <a:r>
              <a:rPr lang="en-US" dirty="0"/>
              <a:t>Container Runtimes</a:t>
            </a:r>
          </a:p>
        </p:txBody>
      </p:sp>
      <p:sp>
        <p:nvSpPr>
          <p:cNvPr id="3" name="Content Placeholder 2">
            <a:extLst>
              <a:ext uri="{FF2B5EF4-FFF2-40B4-BE49-F238E27FC236}">
                <a16:creationId xmlns:a16="http://schemas.microsoft.com/office/drawing/2014/main" id="{77970EFC-1E3B-17BF-19A2-1F3F0F6661AC}"/>
              </a:ext>
            </a:extLst>
          </p:cNvPr>
          <p:cNvSpPr>
            <a:spLocks noGrp="1"/>
          </p:cNvSpPr>
          <p:nvPr>
            <p:ph idx="1"/>
          </p:nvPr>
        </p:nvSpPr>
        <p:spPr/>
        <p:txBody>
          <a:bodyPr>
            <a:normAutofit lnSpcReduction="10000"/>
          </a:bodyPr>
          <a:lstStyle/>
          <a:p>
            <a:r>
              <a:rPr lang="en-US" dirty="0"/>
              <a:t>Runtime is responsible for</a:t>
            </a:r>
          </a:p>
          <a:p>
            <a:pPr lvl="1"/>
            <a:r>
              <a:rPr lang="en-US" dirty="0"/>
              <a:t>Pulling container images </a:t>
            </a:r>
          </a:p>
          <a:p>
            <a:pPr lvl="1"/>
            <a:r>
              <a:rPr lang="en-US" dirty="0"/>
              <a:t>Interaction with the host operating system</a:t>
            </a:r>
          </a:p>
          <a:p>
            <a:pPr lvl="1"/>
            <a:r>
              <a:rPr lang="en-US" dirty="0"/>
              <a:t>Resource allocation and management</a:t>
            </a:r>
          </a:p>
          <a:p>
            <a:pPr lvl="1"/>
            <a:r>
              <a:rPr lang="en-US" dirty="0"/>
              <a:t>Running the container</a:t>
            </a:r>
          </a:p>
          <a:p>
            <a:r>
              <a:rPr lang="en-US" dirty="0"/>
              <a:t>Launches apps in a standardized fashion across all environments and sets security boundaries and resource limits. </a:t>
            </a:r>
          </a:p>
          <a:p>
            <a:r>
              <a:rPr lang="en-US" dirty="0"/>
              <a:t>Runtimes include containerd, CRI-O, </a:t>
            </a:r>
            <a:r>
              <a:rPr lang="en-US" dirty="0" err="1"/>
              <a:t>runc</a:t>
            </a:r>
            <a:r>
              <a:rPr lang="en-US" dirty="0"/>
              <a:t>. </a:t>
            </a:r>
          </a:p>
        </p:txBody>
      </p:sp>
    </p:spTree>
    <p:extLst>
      <p:ext uri="{BB962C8B-B14F-4D97-AF65-F5344CB8AC3E}">
        <p14:creationId xmlns:p14="http://schemas.microsoft.com/office/powerpoint/2010/main" val="3918953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96C6-D9FA-3BC2-4658-75542618F653}"/>
              </a:ext>
            </a:extLst>
          </p:cNvPr>
          <p:cNvSpPr>
            <a:spLocks noGrp="1"/>
          </p:cNvSpPr>
          <p:nvPr>
            <p:ph type="title"/>
          </p:nvPr>
        </p:nvSpPr>
        <p:spPr/>
        <p:txBody>
          <a:bodyPr/>
          <a:lstStyle/>
          <a:p>
            <a:r>
              <a:rPr lang="en-US" dirty="0"/>
              <a:t>Container Engines</a:t>
            </a:r>
          </a:p>
        </p:txBody>
      </p:sp>
      <p:sp>
        <p:nvSpPr>
          <p:cNvPr id="3" name="Content Placeholder 2">
            <a:extLst>
              <a:ext uri="{FF2B5EF4-FFF2-40B4-BE49-F238E27FC236}">
                <a16:creationId xmlns:a16="http://schemas.microsoft.com/office/drawing/2014/main" id="{B11BC543-08FD-90FD-A21A-39BA94EA87BB}"/>
              </a:ext>
            </a:extLst>
          </p:cNvPr>
          <p:cNvSpPr>
            <a:spLocks noGrp="1"/>
          </p:cNvSpPr>
          <p:nvPr>
            <p:ph idx="1"/>
          </p:nvPr>
        </p:nvSpPr>
        <p:spPr/>
        <p:txBody>
          <a:bodyPr/>
          <a:lstStyle/>
          <a:p>
            <a:r>
              <a:rPr lang="en-US" dirty="0"/>
              <a:t>A container runtime runs containers</a:t>
            </a:r>
          </a:p>
          <a:p>
            <a:r>
              <a:rPr lang="en-US" dirty="0"/>
              <a:t>A container engine is a broader system that manages more of the lifecycle of containers</a:t>
            </a:r>
          </a:p>
          <a:p>
            <a:pPr lvl="1"/>
            <a:r>
              <a:rPr lang="en-US" dirty="0"/>
              <a:t>Image distribution</a:t>
            </a:r>
          </a:p>
          <a:p>
            <a:pPr lvl="1"/>
            <a:r>
              <a:rPr lang="en-US" dirty="0"/>
              <a:t>Container orchestration</a:t>
            </a:r>
          </a:p>
          <a:p>
            <a:pPr lvl="1"/>
            <a:r>
              <a:rPr lang="en-US" dirty="0"/>
              <a:t>Runtime management</a:t>
            </a:r>
          </a:p>
          <a:p>
            <a:r>
              <a:rPr lang="en-US" dirty="0"/>
              <a:t>Docker </a:t>
            </a:r>
          </a:p>
        </p:txBody>
      </p:sp>
    </p:spTree>
    <p:extLst>
      <p:ext uri="{BB962C8B-B14F-4D97-AF65-F5344CB8AC3E}">
        <p14:creationId xmlns:p14="http://schemas.microsoft.com/office/powerpoint/2010/main" val="280523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A87B-0791-379D-2ABA-CCAF6AA165AC}"/>
              </a:ext>
            </a:extLst>
          </p:cNvPr>
          <p:cNvSpPr>
            <a:spLocks noGrp="1"/>
          </p:cNvSpPr>
          <p:nvPr>
            <p:ph type="title"/>
          </p:nvPr>
        </p:nvSpPr>
        <p:spPr>
          <a:xfrm>
            <a:off x="1143001" y="338700"/>
            <a:ext cx="9905998" cy="1478570"/>
          </a:xfrm>
        </p:spPr>
        <p:txBody>
          <a:bodyPr/>
          <a:lstStyle/>
          <a:p>
            <a:r>
              <a:rPr lang="en-US" sz="3600" dirty="0"/>
              <a:t>Containers vs Virtual machines</a:t>
            </a:r>
            <a:endParaRPr lang="en-US" dirty="0"/>
          </a:p>
        </p:txBody>
      </p:sp>
      <p:sp>
        <p:nvSpPr>
          <p:cNvPr id="3" name="Content Placeholder 2">
            <a:extLst>
              <a:ext uri="{FF2B5EF4-FFF2-40B4-BE49-F238E27FC236}">
                <a16:creationId xmlns:a16="http://schemas.microsoft.com/office/drawing/2014/main" id="{3DF05C77-31E2-3A7B-CB43-916674429008}"/>
              </a:ext>
            </a:extLst>
          </p:cNvPr>
          <p:cNvSpPr>
            <a:spLocks noGrp="1"/>
          </p:cNvSpPr>
          <p:nvPr>
            <p:ph idx="1"/>
          </p:nvPr>
        </p:nvSpPr>
        <p:spPr>
          <a:xfrm>
            <a:off x="448446" y="1965198"/>
            <a:ext cx="4621714" cy="3541714"/>
          </a:xfrm>
        </p:spPr>
        <p:txBody>
          <a:bodyPr/>
          <a:lstStyle/>
          <a:p>
            <a:pPr>
              <a:lnSpc>
                <a:spcPct val="110000"/>
              </a:lnSpc>
            </a:pPr>
            <a:r>
              <a:rPr lang="en-US" sz="1800" dirty="0"/>
              <a:t>VMs are provisioned with hypervisors</a:t>
            </a:r>
          </a:p>
          <a:p>
            <a:pPr lvl="1">
              <a:lnSpc>
                <a:spcPct val="110000"/>
              </a:lnSpc>
            </a:pPr>
            <a:r>
              <a:rPr lang="en-US" sz="1800" dirty="0"/>
              <a:t>Applications run inside a virtual machine on top of the guest OS</a:t>
            </a:r>
          </a:p>
          <a:p>
            <a:pPr>
              <a:lnSpc>
                <a:spcPct val="110000"/>
              </a:lnSpc>
            </a:pPr>
            <a:r>
              <a:rPr lang="en-US" sz="1800" dirty="0"/>
              <a:t>Containers </a:t>
            </a:r>
          </a:p>
          <a:p>
            <a:pPr lvl="1">
              <a:lnSpc>
                <a:spcPct val="110000"/>
              </a:lnSpc>
            </a:pPr>
            <a:r>
              <a:rPr lang="en-US" sz="1800" dirty="0"/>
              <a:t>Containers run directly as </a:t>
            </a:r>
            <a:r>
              <a:rPr lang="en-US" sz="1800" i="1" dirty="0"/>
              <a:t>processes</a:t>
            </a:r>
            <a:r>
              <a:rPr lang="en-US" sz="1800" dirty="0"/>
              <a:t> on the host OS</a:t>
            </a:r>
          </a:p>
          <a:p>
            <a:pPr lvl="1">
              <a:lnSpc>
                <a:spcPct val="110000"/>
              </a:lnSpc>
            </a:pPr>
            <a:r>
              <a:rPr lang="en-US" sz="1800" dirty="0"/>
              <a:t>No middle layers</a:t>
            </a:r>
          </a:p>
          <a:p>
            <a:pPr lvl="1">
              <a:lnSpc>
                <a:spcPct val="110000"/>
              </a:lnSpc>
            </a:pPr>
            <a:r>
              <a:rPr lang="en-US" sz="1800" dirty="0"/>
              <a:t>Very light footprint </a:t>
            </a:r>
            <a:r>
              <a:rPr lang="en-US" sz="1800" dirty="0">
                <a:sym typeface="Wingdings" pitchFamily="2" charset="2"/>
              </a:rPr>
              <a:t> pack a higher number of containers than VMs on the same physical machine</a:t>
            </a:r>
          </a:p>
          <a:p>
            <a:endParaRPr lang="en-US" dirty="0"/>
          </a:p>
        </p:txBody>
      </p:sp>
      <p:pic>
        <p:nvPicPr>
          <p:cNvPr id="4" name="Picture 3" descr="A diagram of containers&#10;&#10;Description automatically generated">
            <a:extLst>
              <a:ext uri="{FF2B5EF4-FFF2-40B4-BE49-F238E27FC236}">
                <a16:creationId xmlns:a16="http://schemas.microsoft.com/office/drawing/2014/main" id="{F863590F-D960-3C48-E3F5-7223D487CFB4}"/>
              </a:ext>
            </a:extLst>
          </p:cNvPr>
          <p:cNvPicPr>
            <a:picLocks noChangeAspect="1"/>
          </p:cNvPicPr>
          <p:nvPr/>
        </p:nvPicPr>
        <p:blipFill>
          <a:blip r:embed="rId2"/>
          <a:srcRect b="18385"/>
          <a:stretch/>
        </p:blipFill>
        <p:spPr>
          <a:xfrm>
            <a:off x="5070160" y="1817269"/>
            <a:ext cx="6889426" cy="3837573"/>
          </a:xfrm>
          <a:prstGeom prst="rect">
            <a:avLst/>
          </a:prstGeom>
        </p:spPr>
      </p:pic>
    </p:spTree>
    <p:extLst>
      <p:ext uri="{BB962C8B-B14F-4D97-AF65-F5344CB8AC3E}">
        <p14:creationId xmlns:p14="http://schemas.microsoft.com/office/powerpoint/2010/main" val="1621277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9559-7CAB-F3D0-8716-CBB180952ACE}"/>
              </a:ext>
            </a:extLst>
          </p:cNvPr>
          <p:cNvSpPr>
            <a:spLocks noGrp="1"/>
          </p:cNvSpPr>
          <p:nvPr>
            <p:ph type="title"/>
          </p:nvPr>
        </p:nvSpPr>
        <p:spPr/>
        <p:txBody>
          <a:bodyPr/>
          <a:lstStyle/>
          <a:p>
            <a:r>
              <a:rPr lang="en-US" dirty="0"/>
              <a:t>Containers vs virtual machines</a:t>
            </a:r>
          </a:p>
        </p:txBody>
      </p:sp>
      <p:pic>
        <p:nvPicPr>
          <p:cNvPr id="5" name="Picture 4" descr="A diagram of a software system&#10;&#10;Description automatically generated with medium confidence">
            <a:extLst>
              <a:ext uri="{FF2B5EF4-FFF2-40B4-BE49-F238E27FC236}">
                <a16:creationId xmlns:a16="http://schemas.microsoft.com/office/drawing/2014/main" id="{04254E40-FD97-7984-7A34-EA20B6EECC73}"/>
              </a:ext>
            </a:extLst>
          </p:cNvPr>
          <p:cNvPicPr>
            <a:picLocks noChangeAspect="1"/>
          </p:cNvPicPr>
          <p:nvPr/>
        </p:nvPicPr>
        <p:blipFill>
          <a:blip r:embed="rId2"/>
          <a:stretch>
            <a:fillRect/>
          </a:stretch>
        </p:blipFill>
        <p:spPr>
          <a:xfrm>
            <a:off x="1141413" y="1729642"/>
            <a:ext cx="10072636" cy="4509839"/>
          </a:xfrm>
          <a:prstGeom prst="rect">
            <a:avLst/>
          </a:prstGeom>
        </p:spPr>
      </p:pic>
    </p:spTree>
    <p:extLst>
      <p:ext uri="{BB962C8B-B14F-4D97-AF65-F5344CB8AC3E}">
        <p14:creationId xmlns:p14="http://schemas.microsoft.com/office/powerpoint/2010/main" val="3538220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BC88-DE3A-19C8-7DB8-CE048A16B1EF}"/>
              </a:ext>
            </a:extLst>
          </p:cNvPr>
          <p:cNvSpPr>
            <a:spLocks noGrp="1"/>
          </p:cNvSpPr>
          <p:nvPr>
            <p:ph type="title"/>
          </p:nvPr>
        </p:nvSpPr>
        <p:spPr>
          <a:xfrm>
            <a:off x="647181" y="306061"/>
            <a:ext cx="9905998" cy="696636"/>
          </a:xfrm>
        </p:spPr>
        <p:txBody>
          <a:bodyPr>
            <a:normAutofit/>
          </a:bodyPr>
          <a:lstStyle/>
          <a:p>
            <a:r>
              <a:rPr lang="en-US" dirty="0"/>
              <a:t>Containers</a:t>
            </a:r>
          </a:p>
        </p:txBody>
      </p:sp>
      <p:pic>
        <p:nvPicPr>
          <p:cNvPr id="7" name="Picture 6" descr="A diagram of a shipping container&#10;&#10;Description automatically generated">
            <a:extLst>
              <a:ext uri="{FF2B5EF4-FFF2-40B4-BE49-F238E27FC236}">
                <a16:creationId xmlns:a16="http://schemas.microsoft.com/office/drawing/2014/main" id="{23E79770-3B89-7229-8673-D03455B35286}"/>
              </a:ext>
            </a:extLst>
          </p:cNvPr>
          <p:cNvPicPr>
            <a:picLocks noChangeAspect="1"/>
          </p:cNvPicPr>
          <p:nvPr/>
        </p:nvPicPr>
        <p:blipFill>
          <a:blip r:embed="rId2"/>
          <a:stretch>
            <a:fillRect/>
          </a:stretch>
        </p:blipFill>
        <p:spPr>
          <a:xfrm>
            <a:off x="442406" y="918476"/>
            <a:ext cx="9580117" cy="5537810"/>
          </a:xfrm>
          <a:prstGeom prst="rect">
            <a:avLst/>
          </a:prstGeom>
        </p:spPr>
      </p:pic>
      <p:sp>
        <p:nvSpPr>
          <p:cNvPr id="4" name="TextBox 3">
            <a:extLst>
              <a:ext uri="{FF2B5EF4-FFF2-40B4-BE49-F238E27FC236}">
                <a16:creationId xmlns:a16="http://schemas.microsoft.com/office/drawing/2014/main" id="{C6798865-5B6F-EA24-68CD-602228506ADF}"/>
              </a:ext>
            </a:extLst>
          </p:cNvPr>
          <p:cNvSpPr txBox="1"/>
          <p:nvPr/>
        </p:nvSpPr>
        <p:spPr>
          <a:xfrm>
            <a:off x="9685401" y="1194603"/>
            <a:ext cx="2264945" cy="3693319"/>
          </a:xfrm>
          <a:prstGeom prst="rect">
            <a:avLst/>
          </a:prstGeom>
          <a:noFill/>
        </p:spPr>
        <p:txBody>
          <a:bodyPr wrap="square">
            <a:spAutoFit/>
          </a:bodyPr>
          <a:lstStyle/>
          <a:p>
            <a:pPr lvl="1"/>
            <a:r>
              <a:rPr lang="en-US" dirty="0"/>
              <a:t>With containers, the application and all its dependencies can be bundled into one unit. </a:t>
            </a:r>
          </a:p>
          <a:p>
            <a:pPr lvl="1"/>
            <a:r>
              <a:rPr lang="en-US" dirty="0"/>
              <a:t>We can deploy the unit to different platforms and it will run identically on each of them.</a:t>
            </a:r>
          </a:p>
        </p:txBody>
      </p:sp>
    </p:spTree>
    <p:extLst>
      <p:ext uri="{BB962C8B-B14F-4D97-AF65-F5344CB8AC3E}">
        <p14:creationId xmlns:p14="http://schemas.microsoft.com/office/powerpoint/2010/main" val="60650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DB96-58CB-5B6C-7357-4590A50D6123}"/>
              </a:ext>
            </a:extLst>
          </p:cNvPr>
          <p:cNvSpPr>
            <a:spLocks noGrp="1"/>
          </p:cNvSpPr>
          <p:nvPr>
            <p:ph type="title"/>
          </p:nvPr>
        </p:nvSpPr>
        <p:spPr/>
        <p:txBody>
          <a:bodyPr/>
          <a:lstStyle/>
          <a:p>
            <a:r>
              <a:rPr lang="en-US" dirty="0">
                <a:solidFill>
                  <a:schemeClr val="accent2"/>
                </a:solidFill>
              </a:rPr>
              <a:t>Images</a:t>
            </a:r>
          </a:p>
        </p:txBody>
      </p:sp>
      <p:sp>
        <p:nvSpPr>
          <p:cNvPr id="3" name="Text Placeholder 2">
            <a:extLst>
              <a:ext uri="{FF2B5EF4-FFF2-40B4-BE49-F238E27FC236}">
                <a16:creationId xmlns:a16="http://schemas.microsoft.com/office/drawing/2014/main" id="{A8DDE976-9ACE-E425-C7A8-19F4E4A3E20C}"/>
              </a:ext>
            </a:extLst>
          </p:cNvPr>
          <p:cNvSpPr>
            <a:spLocks noGrp="1"/>
          </p:cNvSpPr>
          <p:nvPr>
            <p:ph type="body" idx="1"/>
          </p:nvPr>
        </p:nvSpPr>
        <p:spPr/>
        <p:txBody>
          <a:bodyPr/>
          <a:lstStyle/>
          <a:p>
            <a:r>
              <a:rPr lang="en-US" dirty="0"/>
              <a:t>The blueprint for a container</a:t>
            </a:r>
          </a:p>
        </p:txBody>
      </p:sp>
    </p:spTree>
    <p:extLst>
      <p:ext uri="{BB962C8B-B14F-4D97-AF65-F5344CB8AC3E}">
        <p14:creationId xmlns:p14="http://schemas.microsoft.com/office/powerpoint/2010/main" val="302144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E66-2088-7574-53CE-A3A1A9B3A336}"/>
              </a:ext>
            </a:extLst>
          </p:cNvPr>
          <p:cNvSpPr>
            <a:spLocks noGrp="1"/>
          </p:cNvSpPr>
          <p:nvPr>
            <p:ph type="title"/>
          </p:nvPr>
        </p:nvSpPr>
        <p:spPr/>
        <p:txBody>
          <a:bodyPr/>
          <a:lstStyle/>
          <a:p>
            <a:r>
              <a:rPr lang="en-US" dirty="0"/>
              <a:t>Images and Containers</a:t>
            </a:r>
          </a:p>
        </p:txBody>
      </p:sp>
      <p:sp>
        <p:nvSpPr>
          <p:cNvPr id="3" name="Content Placeholder 2">
            <a:extLst>
              <a:ext uri="{FF2B5EF4-FFF2-40B4-BE49-F238E27FC236}">
                <a16:creationId xmlns:a16="http://schemas.microsoft.com/office/drawing/2014/main" id="{C085048F-1CEC-7153-2D5F-FFBB38665CD1}"/>
              </a:ext>
            </a:extLst>
          </p:cNvPr>
          <p:cNvSpPr>
            <a:spLocks noGrp="1"/>
          </p:cNvSpPr>
          <p:nvPr>
            <p:ph idx="1"/>
          </p:nvPr>
        </p:nvSpPr>
        <p:spPr>
          <a:xfrm>
            <a:off x="1141412" y="2249487"/>
            <a:ext cx="9905999" cy="4079124"/>
          </a:xfrm>
        </p:spPr>
        <p:txBody>
          <a:bodyPr>
            <a:normAutofit lnSpcReduction="10000"/>
          </a:bodyPr>
          <a:lstStyle/>
          <a:p>
            <a:r>
              <a:rPr lang="en-US" dirty="0"/>
              <a:t>The box of our application code and its dependencies and libraries is called an </a:t>
            </a:r>
            <a:r>
              <a:rPr lang="en-US" dirty="0">
                <a:solidFill>
                  <a:srgbClr val="00B050"/>
                </a:solidFill>
              </a:rPr>
              <a:t>image</a:t>
            </a:r>
          </a:p>
          <a:p>
            <a:r>
              <a:rPr lang="en-US" dirty="0"/>
              <a:t>A running instance of this box is called a </a:t>
            </a:r>
            <a:r>
              <a:rPr lang="en-US" dirty="0">
                <a:solidFill>
                  <a:srgbClr val="00B050"/>
                </a:solidFill>
              </a:rPr>
              <a:t>container. </a:t>
            </a:r>
          </a:p>
          <a:p>
            <a:r>
              <a:rPr lang="en-US" dirty="0"/>
              <a:t>The image must contain everything needed to run an application: dependencies, configurations, scripts, binaries, etc. </a:t>
            </a:r>
          </a:p>
          <a:p>
            <a:r>
              <a:rPr lang="en-US" dirty="0"/>
              <a:t>The image also contains other configurations for the container, including environment variables, a default command to run, and other metadata.</a:t>
            </a:r>
          </a:p>
          <a:p>
            <a:r>
              <a:rPr lang="en-US" dirty="0"/>
              <a:t>A running container uses an </a:t>
            </a:r>
            <a:r>
              <a:rPr lang="en-US" dirty="0">
                <a:solidFill>
                  <a:schemeClr val="accent2"/>
                </a:solidFill>
              </a:rPr>
              <a:t>isolated filesystem</a:t>
            </a:r>
            <a:r>
              <a:rPr lang="en-US" dirty="0"/>
              <a:t>. </a:t>
            </a:r>
          </a:p>
        </p:txBody>
      </p:sp>
    </p:spTree>
    <p:extLst>
      <p:ext uri="{BB962C8B-B14F-4D97-AF65-F5344CB8AC3E}">
        <p14:creationId xmlns:p14="http://schemas.microsoft.com/office/powerpoint/2010/main" val="14984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CCA7-D8CE-FD63-844C-E74940AC4964}"/>
              </a:ext>
            </a:extLst>
          </p:cNvPr>
          <p:cNvSpPr>
            <a:spLocks noGrp="1"/>
          </p:cNvSpPr>
          <p:nvPr>
            <p:ph type="title"/>
          </p:nvPr>
        </p:nvSpPr>
        <p:spPr>
          <a:xfrm>
            <a:off x="853329" y="1134681"/>
            <a:ext cx="3071899" cy="4255025"/>
          </a:xfrm>
        </p:spPr>
        <p:txBody>
          <a:bodyPr>
            <a:normAutofit/>
          </a:bodyPr>
          <a:lstStyle/>
          <a:p>
            <a:r>
              <a:rPr lang="en-US" sz="4400" dirty="0">
                <a:solidFill>
                  <a:srgbClr val="FFFFFF"/>
                </a:solidFill>
              </a:rPr>
              <a:t>AGENDA</a:t>
            </a:r>
          </a:p>
        </p:txBody>
      </p:sp>
      <p:graphicFrame>
        <p:nvGraphicFramePr>
          <p:cNvPr id="5" name="Content Placeholder 2">
            <a:extLst>
              <a:ext uri="{FF2B5EF4-FFF2-40B4-BE49-F238E27FC236}">
                <a16:creationId xmlns:a16="http://schemas.microsoft.com/office/drawing/2014/main" id="{41BBF5C4-F590-CD77-9CE8-C1E53683FA43}"/>
              </a:ext>
            </a:extLst>
          </p:cNvPr>
          <p:cNvGraphicFramePr>
            <a:graphicFrameLocks noGrp="1"/>
          </p:cNvGraphicFramePr>
          <p:nvPr>
            <p:ph idx="1"/>
            <p:extLst>
              <p:ext uri="{D42A27DB-BD31-4B8C-83A1-F6EECF244321}">
                <p14:modId xmlns:p14="http://schemas.microsoft.com/office/powerpoint/2010/main" val="3013208408"/>
              </p:ext>
            </p:extLst>
          </p:nvPr>
        </p:nvGraphicFramePr>
        <p:xfrm>
          <a:off x="4506315" y="2367280"/>
          <a:ext cx="6801987" cy="2123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0019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0227-CB74-FD88-C692-B373C9380730}"/>
              </a:ext>
            </a:extLst>
          </p:cNvPr>
          <p:cNvSpPr>
            <a:spLocks noGrp="1"/>
          </p:cNvSpPr>
          <p:nvPr>
            <p:ph type="title"/>
          </p:nvPr>
        </p:nvSpPr>
        <p:spPr/>
        <p:txBody>
          <a:bodyPr/>
          <a:lstStyle/>
          <a:p>
            <a:r>
              <a:rPr lang="en-US" dirty="0">
                <a:solidFill>
                  <a:schemeClr val="accent1"/>
                </a:solidFill>
              </a:rPr>
              <a:t>Docker</a:t>
            </a:r>
          </a:p>
        </p:txBody>
      </p:sp>
      <p:sp>
        <p:nvSpPr>
          <p:cNvPr id="3" name="Content Placeholder 2">
            <a:extLst>
              <a:ext uri="{FF2B5EF4-FFF2-40B4-BE49-F238E27FC236}">
                <a16:creationId xmlns:a16="http://schemas.microsoft.com/office/drawing/2014/main" id="{BD0CE9BB-0EB3-CC2A-2302-ABA46BECEE1E}"/>
              </a:ext>
            </a:extLst>
          </p:cNvPr>
          <p:cNvSpPr>
            <a:spLocks noGrp="1"/>
          </p:cNvSpPr>
          <p:nvPr>
            <p:ph idx="1"/>
          </p:nvPr>
        </p:nvSpPr>
        <p:spPr>
          <a:xfrm>
            <a:off x="1141412" y="1947695"/>
            <a:ext cx="9905999" cy="3541714"/>
          </a:xfrm>
        </p:spPr>
        <p:txBody>
          <a:bodyPr/>
          <a:lstStyle/>
          <a:p>
            <a:r>
              <a:rPr lang="en-US" dirty="0"/>
              <a:t>Docker has become the de facto container tool (“container” is often synonymous with “Docker container”)</a:t>
            </a:r>
          </a:p>
          <a:p>
            <a:r>
              <a:rPr lang="en-US" dirty="0"/>
              <a:t>A platform designed to help developers build, share, and run container applications</a:t>
            </a:r>
          </a:p>
          <a:p>
            <a:r>
              <a:rPr lang="en-US" dirty="0"/>
              <a:t>Docker alternatives: </a:t>
            </a:r>
            <a:r>
              <a:rPr lang="en-US" dirty="0" err="1"/>
              <a:t>Podman</a:t>
            </a:r>
            <a:r>
              <a:rPr lang="en-US" dirty="0"/>
              <a:t> (Red Hat)</a:t>
            </a:r>
          </a:p>
          <a:p>
            <a:endParaRPr lang="en-US" dirty="0"/>
          </a:p>
        </p:txBody>
      </p:sp>
      <p:pic>
        <p:nvPicPr>
          <p:cNvPr id="5" name="Picture 4" descr="A blue logo with a whale&#10;&#10;Description automatically generated">
            <a:extLst>
              <a:ext uri="{FF2B5EF4-FFF2-40B4-BE49-F238E27FC236}">
                <a16:creationId xmlns:a16="http://schemas.microsoft.com/office/drawing/2014/main" id="{7ED8A52D-64DE-DDD2-8AAF-F3134281CCA5}"/>
              </a:ext>
            </a:extLst>
          </p:cNvPr>
          <p:cNvPicPr>
            <a:picLocks noChangeAspect="1"/>
          </p:cNvPicPr>
          <p:nvPr/>
        </p:nvPicPr>
        <p:blipFill>
          <a:blip r:embed="rId2"/>
          <a:stretch>
            <a:fillRect/>
          </a:stretch>
        </p:blipFill>
        <p:spPr>
          <a:xfrm>
            <a:off x="2363190" y="3429000"/>
            <a:ext cx="7772400" cy="4371975"/>
          </a:xfrm>
          <a:prstGeom prst="rect">
            <a:avLst/>
          </a:prstGeom>
        </p:spPr>
      </p:pic>
    </p:spTree>
    <p:extLst>
      <p:ext uri="{BB962C8B-B14F-4D97-AF65-F5344CB8AC3E}">
        <p14:creationId xmlns:p14="http://schemas.microsoft.com/office/powerpoint/2010/main" val="342218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09F7-7886-973D-FEBB-CF3AC7746D1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E29053F-82F1-151A-C949-548EF8E8E31C}"/>
              </a:ext>
            </a:extLst>
          </p:cNvPr>
          <p:cNvSpPr>
            <a:spLocks noGrp="1"/>
          </p:cNvSpPr>
          <p:nvPr>
            <p:ph idx="1"/>
          </p:nvPr>
        </p:nvSpPr>
        <p:spPr/>
        <p:txBody>
          <a:bodyPr>
            <a:normAutofit fontScale="92500" lnSpcReduction="10000"/>
          </a:bodyPr>
          <a:lstStyle/>
          <a:p>
            <a:r>
              <a:rPr lang="en-US" dirty="0">
                <a:solidFill>
                  <a:schemeClr val="accent1"/>
                </a:solidFill>
              </a:rPr>
              <a:t>Container</a:t>
            </a:r>
            <a:r>
              <a:rPr lang="en-US" dirty="0"/>
              <a:t>: a running process with resource and capability constraints managed by a computer’s operating system. </a:t>
            </a:r>
          </a:p>
          <a:p>
            <a:r>
              <a:rPr lang="en-US" dirty="0">
                <a:solidFill>
                  <a:schemeClr val="accent1"/>
                </a:solidFill>
              </a:rPr>
              <a:t>Image</a:t>
            </a:r>
            <a:r>
              <a:rPr lang="en-US" dirty="0"/>
              <a:t>: a set of files needed to run containers and its processes. A template on which you can create an unlimited number of containers. Contains the information needed to execute a program within a container. </a:t>
            </a:r>
          </a:p>
          <a:p>
            <a:r>
              <a:rPr lang="en-US" dirty="0">
                <a:solidFill>
                  <a:schemeClr val="accent1"/>
                </a:solidFill>
              </a:rPr>
              <a:t>Repository</a:t>
            </a:r>
            <a:r>
              <a:rPr lang="en-US" dirty="0"/>
              <a:t>: A space to store code, configurations, etc.</a:t>
            </a:r>
          </a:p>
          <a:p>
            <a:pPr lvl="1"/>
            <a:r>
              <a:rPr lang="en-US" sz="2600" dirty="0"/>
              <a:t>Images can be stored in repositories. In container world, these are called </a:t>
            </a:r>
            <a:r>
              <a:rPr lang="en-US" sz="2600" dirty="0">
                <a:solidFill>
                  <a:schemeClr val="accent2"/>
                </a:solidFill>
              </a:rPr>
              <a:t>registries</a:t>
            </a:r>
            <a:r>
              <a:rPr lang="en-US" sz="2600" dirty="0"/>
              <a:t>.</a:t>
            </a:r>
          </a:p>
        </p:txBody>
      </p:sp>
    </p:spTree>
    <p:extLst>
      <p:ext uri="{BB962C8B-B14F-4D97-AF65-F5344CB8AC3E}">
        <p14:creationId xmlns:p14="http://schemas.microsoft.com/office/powerpoint/2010/main" val="2783551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2347-87AF-7199-D5F8-591712BBB0BA}"/>
              </a:ext>
            </a:extLst>
          </p:cNvPr>
          <p:cNvSpPr>
            <a:spLocks noGrp="1"/>
          </p:cNvSpPr>
          <p:nvPr>
            <p:ph type="title"/>
          </p:nvPr>
        </p:nvSpPr>
        <p:spPr/>
        <p:txBody>
          <a:bodyPr/>
          <a:lstStyle/>
          <a:p>
            <a:r>
              <a:rPr lang="en-US" dirty="0">
                <a:solidFill>
                  <a:schemeClr val="accent2"/>
                </a:solidFill>
              </a:rPr>
              <a:t>Container Registries</a:t>
            </a:r>
          </a:p>
        </p:txBody>
      </p:sp>
      <p:sp>
        <p:nvSpPr>
          <p:cNvPr id="3" name="Content Placeholder 2">
            <a:extLst>
              <a:ext uri="{FF2B5EF4-FFF2-40B4-BE49-F238E27FC236}">
                <a16:creationId xmlns:a16="http://schemas.microsoft.com/office/drawing/2014/main" id="{5A5904DF-0E3F-2DAD-E7B9-FEA2724DDCF5}"/>
              </a:ext>
            </a:extLst>
          </p:cNvPr>
          <p:cNvSpPr>
            <a:spLocks noGrp="1"/>
          </p:cNvSpPr>
          <p:nvPr>
            <p:ph idx="1"/>
          </p:nvPr>
        </p:nvSpPr>
        <p:spPr/>
        <p:txBody>
          <a:bodyPr/>
          <a:lstStyle/>
          <a:p>
            <a:r>
              <a:rPr lang="en-US" dirty="0"/>
              <a:t>Specialized web applications that categorize and store repositories. </a:t>
            </a:r>
          </a:p>
          <a:p>
            <a:r>
              <a:rPr lang="en-US" dirty="0"/>
              <a:t>Tools that build, run, and manage containers need access to images; access is provided by referencing a registry.</a:t>
            </a:r>
          </a:p>
          <a:p>
            <a:r>
              <a:rPr lang="en-US" dirty="0"/>
              <a:t>Any environment using containers will need to use one or more registries</a:t>
            </a:r>
          </a:p>
        </p:txBody>
      </p:sp>
    </p:spTree>
    <p:extLst>
      <p:ext uri="{BB962C8B-B14F-4D97-AF65-F5344CB8AC3E}">
        <p14:creationId xmlns:p14="http://schemas.microsoft.com/office/powerpoint/2010/main" val="1936962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CAB50D79-6146-AD90-2AF3-F5D5129FCC99}"/>
              </a:ext>
            </a:extLst>
          </p:cNvPr>
          <p:cNvSpPr/>
          <p:nvPr/>
        </p:nvSpPr>
        <p:spPr>
          <a:xfrm>
            <a:off x="4191990" y="1840675"/>
            <a:ext cx="7434791" cy="4512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B4407-73D3-E9FD-7C52-71E4FE792AEE}"/>
              </a:ext>
            </a:extLst>
          </p:cNvPr>
          <p:cNvSpPr>
            <a:spLocks noGrp="1"/>
          </p:cNvSpPr>
          <p:nvPr>
            <p:ph type="title"/>
          </p:nvPr>
        </p:nvSpPr>
        <p:spPr/>
        <p:txBody>
          <a:bodyPr/>
          <a:lstStyle/>
          <a:p>
            <a:r>
              <a:rPr lang="en-US" dirty="0"/>
              <a:t>Container Registries</a:t>
            </a:r>
          </a:p>
        </p:txBody>
      </p:sp>
      <p:sp>
        <p:nvSpPr>
          <p:cNvPr id="4" name="Snip Single Corner Rectangle 3">
            <a:extLst>
              <a:ext uri="{FF2B5EF4-FFF2-40B4-BE49-F238E27FC236}">
                <a16:creationId xmlns:a16="http://schemas.microsoft.com/office/drawing/2014/main" id="{04626FCB-119D-1FE7-D077-2390047ED748}"/>
              </a:ext>
            </a:extLst>
          </p:cNvPr>
          <p:cNvSpPr/>
          <p:nvPr/>
        </p:nvSpPr>
        <p:spPr>
          <a:xfrm>
            <a:off x="4976174" y="2368768"/>
            <a:ext cx="2968831" cy="276695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C762AB49-9C66-D66E-205F-44BDD2B2EF8F}"/>
              </a:ext>
            </a:extLst>
          </p:cNvPr>
          <p:cNvSpPr/>
          <p:nvPr/>
        </p:nvSpPr>
        <p:spPr>
          <a:xfrm>
            <a:off x="5481154" y="3618238"/>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image:v1</a:t>
            </a:r>
          </a:p>
        </p:txBody>
      </p:sp>
      <p:sp>
        <p:nvSpPr>
          <p:cNvPr id="6" name="Rectangle 5">
            <a:extLst>
              <a:ext uri="{FF2B5EF4-FFF2-40B4-BE49-F238E27FC236}">
                <a16:creationId xmlns:a16="http://schemas.microsoft.com/office/drawing/2014/main" id="{0F23821F-7325-3C1A-7130-DC03A77F4C0B}"/>
              </a:ext>
            </a:extLst>
          </p:cNvPr>
          <p:cNvSpPr/>
          <p:nvPr/>
        </p:nvSpPr>
        <p:spPr>
          <a:xfrm>
            <a:off x="5476873" y="4297647"/>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7" name="Rectangle 6">
            <a:extLst>
              <a:ext uri="{FF2B5EF4-FFF2-40B4-BE49-F238E27FC236}">
                <a16:creationId xmlns:a16="http://schemas.microsoft.com/office/drawing/2014/main" id="{DD246A0B-22D2-312D-038D-FC738EF9C45C}"/>
              </a:ext>
            </a:extLst>
          </p:cNvPr>
          <p:cNvSpPr/>
          <p:nvPr/>
        </p:nvSpPr>
        <p:spPr>
          <a:xfrm>
            <a:off x="5460279" y="2958320"/>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 latest</a:t>
            </a:r>
          </a:p>
        </p:txBody>
      </p:sp>
      <p:sp>
        <p:nvSpPr>
          <p:cNvPr id="8" name="Round Same Side Corner Rectangle 7">
            <a:extLst>
              <a:ext uri="{FF2B5EF4-FFF2-40B4-BE49-F238E27FC236}">
                <a16:creationId xmlns:a16="http://schemas.microsoft.com/office/drawing/2014/main" id="{98D9DCEA-B366-CA1B-AC63-351849A2D891}"/>
              </a:ext>
            </a:extLst>
          </p:cNvPr>
          <p:cNvSpPr/>
          <p:nvPr/>
        </p:nvSpPr>
        <p:spPr>
          <a:xfrm>
            <a:off x="8894619" y="2097087"/>
            <a:ext cx="2398815" cy="1263215"/>
          </a:xfrm>
          <a:prstGeom prst="round2Same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A9BAEA4-78B0-B676-8644-2DDA9C877B19}"/>
              </a:ext>
            </a:extLst>
          </p:cNvPr>
          <p:cNvSpPr/>
          <p:nvPr/>
        </p:nvSpPr>
        <p:spPr>
          <a:xfrm>
            <a:off x="8894619" y="3493223"/>
            <a:ext cx="2398815" cy="11975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F75FD9-F57E-CB50-C414-607856B9A080}"/>
              </a:ext>
            </a:extLst>
          </p:cNvPr>
          <p:cNvSpPr/>
          <p:nvPr/>
        </p:nvSpPr>
        <p:spPr>
          <a:xfrm>
            <a:off x="8892041" y="4845135"/>
            <a:ext cx="2398815" cy="11975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F95274-ECCE-C077-9FFD-F2686A44D8B9}"/>
              </a:ext>
            </a:extLst>
          </p:cNvPr>
          <p:cNvSpPr/>
          <p:nvPr/>
        </p:nvSpPr>
        <p:spPr>
          <a:xfrm>
            <a:off x="9147360" y="2647650"/>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 latest</a:t>
            </a:r>
          </a:p>
        </p:txBody>
      </p:sp>
      <p:sp>
        <p:nvSpPr>
          <p:cNvPr id="20" name="Rectangle 19">
            <a:extLst>
              <a:ext uri="{FF2B5EF4-FFF2-40B4-BE49-F238E27FC236}">
                <a16:creationId xmlns:a16="http://schemas.microsoft.com/office/drawing/2014/main" id="{D053A905-2016-C4D7-9DF0-2D9484A1B5B5}"/>
              </a:ext>
            </a:extLst>
          </p:cNvPr>
          <p:cNvSpPr/>
          <p:nvPr/>
        </p:nvSpPr>
        <p:spPr>
          <a:xfrm>
            <a:off x="9157585" y="3979674"/>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21" name="Rectangle 20">
            <a:extLst>
              <a:ext uri="{FF2B5EF4-FFF2-40B4-BE49-F238E27FC236}">
                <a16:creationId xmlns:a16="http://schemas.microsoft.com/office/drawing/2014/main" id="{9D019181-9A73-F594-35CF-9678B3D5B244}"/>
              </a:ext>
            </a:extLst>
          </p:cNvPr>
          <p:cNvSpPr/>
          <p:nvPr/>
        </p:nvSpPr>
        <p:spPr>
          <a:xfrm>
            <a:off x="9157585" y="5219467"/>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22" name="TextBox 21">
            <a:extLst>
              <a:ext uri="{FF2B5EF4-FFF2-40B4-BE49-F238E27FC236}">
                <a16:creationId xmlns:a16="http://schemas.microsoft.com/office/drawing/2014/main" id="{3D9F11B7-7DB0-28A4-3058-864E88B9D11A}"/>
              </a:ext>
            </a:extLst>
          </p:cNvPr>
          <p:cNvSpPr txBox="1"/>
          <p:nvPr/>
        </p:nvSpPr>
        <p:spPr>
          <a:xfrm>
            <a:off x="5877651" y="2441493"/>
            <a:ext cx="1162947" cy="461665"/>
          </a:xfrm>
          <a:prstGeom prst="rect">
            <a:avLst/>
          </a:prstGeom>
          <a:noFill/>
        </p:spPr>
        <p:txBody>
          <a:bodyPr wrap="none" rtlCol="0">
            <a:spAutoFit/>
          </a:bodyPr>
          <a:lstStyle/>
          <a:p>
            <a:r>
              <a:rPr lang="en-US" sz="2400" dirty="0">
                <a:solidFill>
                  <a:schemeClr val="bg1"/>
                </a:solidFill>
              </a:rPr>
              <a:t>Registry</a:t>
            </a:r>
            <a:endParaRPr lang="en-US" dirty="0">
              <a:solidFill>
                <a:schemeClr val="bg1"/>
              </a:solidFill>
            </a:endParaRPr>
          </a:p>
        </p:txBody>
      </p:sp>
      <p:sp>
        <p:nvSpPr>
          <p:cNvPr id="24" name="TextBox 23">
            <a:extLst>
              <a:ext uri="{FF2B5EF4-FFF2-40B4-BE49-F238E27FC236}">
                <a16:creationId xmlns:a16="http://schemas.microsoft.com/office/drawing/2014/main" id="{03C4FAA9-159A-1634-6769-E0CDA18737A3}"/>
              </a:ext>
            </a:extLst>
          </p:cNvPr>
          <p:cNvSpPr txBox="1"/>
          <p:nvPr/>
        </p:nvSpPr>
        <p:spPr>
          <a:xfrm>
            <a:off x="9344231" y="2213601"/>
            <a:ext cx="1496290" cy="369332"/>
          </a:xfrm>
          <a:prstGeom prst="rect">
            <a:avLst/>
          </a:prstGeom>
          <a:noFill/>
        </p:spPr>
        <p:txBody>
          <a:bodyPr wrap="square">
            <a:spAutoFit/>
          </a:bodyPr>
          <a:lstStyle/>
          <a:p>
            <a:r>
              <a:rPr lang="en-US" sz="1800" dirty="0">
                <a:solidFill>
                  <a:schemeClr val="bg1"/>
                </a:solidFill>
              </a:rPr>
              <a:t>Development</a:t>
            </a:r>
            <a:endParaRPr lang="en-US" dirty="0"/>
          </a:p>
        </p:txBody>
      </p:sp>
      <p:sp>
        <p:nvSpPr>
          <p:cNvPr id="25" name="TextBox 24">
            <a:extLst>
              <a:ext uri="{FF2B5EF4-FFF2-40B4-BE49-F238E27FC236}">
                <a16:creationId xmlns:a16="http://schemas.microsoft.com/office/drawing/2014/main" id="{95086EB4-41C1-11CC-B0FA-CFA633670F01}"/>
              </a:ext>
            </a:extLst>
          </p:cNvPr>
          <p:cNvSpPr txBox="1"/>
          <p:nvPr/>
        </p:nvSpPr>
        <p:spPr>
          <a:xfrm>
            <a:off x="9345057" y="3525019"/>
            <a:ext cx="1690479" cy="369332"/>
          </a:xfrm>
          <a:prstGeom prst="rect">
            <a:avLst/>
          </a:prstGeom>
          <a:noFill/>
        </p:spPr>
        <p:txBody>
          <a:bodyPr wrap="square">
            <a:spAutoFit/>
          </a:bodyPr>
          <a:lstStyle/>
          <a:p>
            <a:r>
              <a:rPr lang="en-US" sz="1800" dirty="0">
                <a:solidFill>
                  <a:schemeClr val="bg1"/>
                </a:solidFill>
              </a:rPr>
              <a:t>Testing/ Staging</a:t>
            </a:r>
            <a:endParaRPr lang="en-US" dirty="0"/>
          </a:p>
        </p:txBody>
      </p:sp>
      <p:sp>
        <p:nvSpPr>
          <p:cNvPr id="26" name="TextBox 25">
            <a:extLst>
              <a:ext uri="{FF2B5EF4-FFF2-40B4-BE49-F238E27FC236}">
                <a16:creationId xmlns:a16="http://schemas.microsoft.com/office/drawing/2014/main" id="{EDF5C4A0-66B9-143C-DB87-4215232C8EE8}"/>
              </a:ext>
            </a:extLst>
          </p:cNvPr>
          <p:cNvSpPr txBox="1"/>
          <p:nvPr/>
        </p:nvSpPr>
        <p:spPr>
          <a:xfrm>
            <a:off x="9495308" y="4845134"/>
            <a:ext cx="1345213" cy="369332"/>
          </a:xfrm>
          <a:prstGeom prst="rect">
            <a:avLst/>
          </a:prstGeom>
          <a:noFill/>
        </p:spPr>
        <p:txBody>
          <a:bodyPr wrap="square">
            <a:spAutoFit/>
          </a:bodyPr>
          <a:lstStyle/>
          <a:p>
            <a:r>
              <a:rPr lang="en-US" sz="1800" dirty="0">
                <a:solidFill>
                  <a:schemeClr val="bg1"/>
                </a:solidFill>
              </a:rPr>
              <a:t>Production</a:t>
            </a:r>
            <a:endParaRPr lang="en-US" dirty="0"/>
          </a:p>
        </p:txBody>
      </p:sp>
      <p:cxnSp>
        <p:nvCxnSpPr>
          <p:cNvPr id="36" name="Straight Arrow Connector 35">
            <a:extLst>
              <a:ext uri="{FF2B5EF4-FFF2-40B4-BE49-F238E27FC236}">
                <a16:creationId xmlns:a16="http://schemas.microsoft.com/office/drawing/2014/main" id="{87BC4BBC-DD21-45B8-C316-D90D4CC3E781}"/>
              </a:ext>
            </a:extLst>
          </p:cNvPr>
          <p:cNvCxnSpPr>
            <a:cxnSpLocks/>
            <a:stCxn id="19" idx="1"/>
            <a:endCxn id="7" idx="3"/>
          </p:cNvCxnSpPr>
          <p:nvPr/>
        </p:nvCxnSpPr>
        <p:spPr>
          <a:xfrm flipH="1">
            <a:off x="7348455" y="2897032"/>
            <a:ext cx="1798905" cy="310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94234B5-4884-D187-5BD2-35B524B6BE6C}"/>
              </a:ext>
            </a:extLst>
          </p:cNvPr>
          <p:cNvCxnSpPr>
            <a:stCxn id="6" idx="3"/>
            <a:endCxn id="20" idx="1"/>
          </p:cNvCxnSpPr>
          <p:nvPr/>
        </p:nvCxnSpPr>
        <p:spPr>
          <a:xfrm flipV="1">
            <a:off x="7365049" y="4229056"/>
            <a:ext cx="1792536" cy="317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B6A17FD-54A3-8723-EF17-B86D80E7706E}"/>
              </a:ext>
            </a:extLst>
          </p:cNvPr>
          <p:cNvCxnSpPr>
            <a:cxnSpLocks/>
            <a:stCxn id="6" idx="3"/>
            <a:endCxn id="21" idx="1"/>
          </p:cNvCxnSpPr>
          <p:nvPr/>
        </p:nvCxnSpPr>
        <p:spPr>
          <a:xfrm>
            <a:off x="7365049" y="4547029"/>
            <a:ext cx="1792536" cy="921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2B6E5F4-CD4C-626D-932E-2CB75804C819}"/>
              </a:ext>
            </a:extLst>
          </p:cNvPr>
          <p:cNvSpPr txBox="1"/>
          <p:nvPr/>
        </p:nvSpPr>
        <p:spPr>
          <a:xfrm>
            <a:off x="611423" y="2186191"/>
            <a:ext cx="3506549" cy="3416320"/>
          </a:xfrm>
          <a:prstGeom prst="rect">
            <a:avLst/>
          </a:prstGeom>
          <a:noFill/>
        </p:spPr>
        <p:txBody>
          <a:bodyPr wrap="square">
            <a:spAutoFit/>
          </a:bodyPr>
          <a:lstStyle/>
          <a:p>
            <a:pPr marL="285750" indent="-285750">
              <a:buFont typeface="Arial" panose="020B0604020202020204" pitchFamily="34" charset="0"/>
              <a:buChar char="•"/>
            </a:pPr>
            <a:r>
              <a:rPr lang="en-US" sz="2400" dirty="0"/>
              <a:t>When we create our container image we start with a </a:t>
            </a:r>
            <a:r>
              <a:rPr lang="en-US" sz="2400" dirty="0">
                <a:solidFill>
                  <a:schemeClr val="accent2"/>
                </a:solidFill>
              </a:rPr>
              <a:t>base image. </a:t>
            </a:r>
          </a:p>
          <a:p>
            <a:pPr marL="285750" indent="-285750">
              <a:buFont typeface="Arial" panose="020B0604020202020204" pitchFamily="34" charset="0"/>
              <a:buChar char="•"/>
            </a:pPr>
            <a:r>
              <a:rPr lang="en-US" sz="2400" dirty="0"/>
              <a:t>This image is pulled from a container registry. </a:t>
            </a:r>
          </a:p>
          <a:p>
            <a:pPr marL="742950" lvl="1" indent="-285750">
              <a:buFont typeface="Arial" panose="020B0604020202020204" pitchFamily="34" charset="0"/>
              <a:buChar char="•"/>
            </a:pPr>
            <a:r>
              <a:rPr lang="en-US" sz="2400" dirty="0">
                <a:solidFill>
                  <a:schemeClr val="accent1"/>
                </a:solidFill>
              </a:rPr>
              <a:t>Docker Hub</a:t>
            </a:r>
          </a:p>
          <a:p>
            <a:pPr marL="742950" lvl="1" indent="-285750">
              <a:buFont typeface="Arial" panose="020B0604020202020204" pitchFamily="34" charset="0"/>
              <a:buChar char="•"/>
            </a:pPr>
            <a:r>
              <a:rPr lang="en-US" sz="2400" dirty="0"/>
              <a:t>Private registries</a:t>
            </a:r>
          </a:p>
          <a:p>
            <a:pPr marL="285750" indent="-285750">
              <a:buFont typeface="Arial" panose="020B0604020202020204" pitchFamily="34" charset="0"/>
              <a:buChar char="•"/>
            </a:pPr>
            <a:r>
              <a:rPr lang="en-US" sz="2400" dirty="0"/>
              <a:t>Why might we use a private registry?</a:t>
            </a:r>
          </a:p>
        </p:txBody>
      </p:sp>
    </p:spTree>
    <p:extLst>
      <p:ext uri="{BB962C8B-B14F-4D97-AF65-F5344CB8AC3E}">
        <p14:creationId xmlns:p14="http://schemas.microsoft.com/office/powerpoint/2010/main" val="2073078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A7F3A9-CDE2-1169-9CA8-B0282B9D846F}"/>
              </a:ext>
            </a:extLst>
          </p:cNvPr>
          <p:cNvSpPr>
            <a:spLocks noGrp="1"/>
          </p:cNvSpPr>
          <p:nvPr>
            <p:ph type="title"/>
          </p:nvPr>
        </p:nvSpPr>
        <p:spPr>
          <a:xfrm>
            <a:off x="853330" y="1134683"/>
            <a:ext cx="2743310" cy="4255024"/>
          </a:xfrm>
        </p:spPr>
        <p:txBody>
          <a:bodyPr>
            <a:normAutofit/>
          </a:bodyPr>
          <a:lstStyle/>
          <a:p>
            <a:r>
              <a:rPr lang="en-US">
                <a:solidFill>
                  <a:srgbClr val="FFFFFF"/>
                </a:solidFill>
              </a:rPr>
              <a:t>Micro Operating systems for containers</a:t>
            </a:r>
          </a:p>
        </p:txBody>
      </p:sp>
      <p:graphicFrame>
        <p:nvGraphicFramePr>
          <p:cNvPr id="5" name="Content Placeholder 2">
            <a:extLst>
              <a:ext uri="{FF2B5EF4-FFF2-40B4-BE49-F238E27FC236}">
                <a16:creationId xmlns:a16="http://schemas.microsoft.com/office/drawing/2014/main" id="{C1056A86-FE9D-F0DD-291A-79D91A84E04B}"/>
              </a:ext>
            </a:extLst>
          </p:cNvPr>
          <p:cNvGraphicFramePr>
            <a:graphicFrameLocks noGrp="1"/>
          </p:cNvGraphicFramePr>
          <p:nvPr>
            <p:ph idx="1"/>
            <p:extLst>
              <p:ext uri="{D42A27DB-BD31-4B8C-83A1-F6EECF244321}">
                <p14:modId xmlns:p14="http://schemas.microsoft.com/office/powerpoint/2010/main" val="4272136853"/>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9901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A605-0754-031E-2364-7DB0B94D40B9}"/>
              </a:ext>
            </a:extLst>
          </p:cNvPr>
          <p:cNvSpPr>
            <a:spLocks noGrp="1"/>
          </p:cNvSpPr>
          <p:nvPr>
            <p:ph type="title"/>
          </p:nvPr>
        </p:nvSpPr>
        <p:spPr/>
        <p:txBody>
          <a:bodyPr/>
          <a:lstStyle/>
          <a:p>
            <a:r>
              <a:rPr lang="en-US" dirty="0"/>
              <a:t>Micro Operating systems for containers</a:t>
            </a:r>
          </a:p>
        </p:txBody>
      </p:sp>
      <p:sp>
        <p:nvSpPr>
          <p:cNvPr id="4" name="TextBox 3">
            <a:extLst>
              <a:ext uri="{FF2B5EF4-FFF2-40B4-BE49-F238E27FC236}">
                <a16:creationId xmlns:a16="http://schemas.microsoft.com/office/drawing/2014/main" id="{896DC068-C0FB-E361-D175-922865A8E1EF}"/>
              </a:ext>
            </a:extLst>
          </p:cNvPr>
          <p:cNvSpPr txBox="1"/>
          <p:nvPr/>
        </p:nvSpPr>
        <p:spPr>
          <a:xfrm>
            <a:off x="8217725" y="2249487"/>
            <a:ext cx="33963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Alpine Linux</a:t>
            </a:r>
          </a:p>
          <a:p>
            <a:pPr marL="285750" indent="-285750">
              <a:buFont typeface="Arial" panose="020B0604020202020204" pitchFamily="34" charset="0"/>
              <a:buChar char="•"/>
            </a:pPr>
            <a:r>
              <a:rPr lang="en-US" dirty="0" err="1"/>
              <a:t>Busybox</a:t>
            </a:r>
            <a:endParaRPr lang="en-US" dirty="0"/>
          </a:p>
          <a:p>
            <a:pPr marL="285750" indent="-285750">
              <a:buFont typeface="Arial" panose="020B0604020202020204" pitchFamily="34" charset="0"/>
              <a:buChar char="•"/>
            </a:pPr>
            <a:r>
              <a:rPr lang="en-US" dirty="0"/>
              <a:t>Fedora CoreOS</a:t>
            </a:r>
          </a:p>
          <a:p>
            <a:pPr marL="285750" indent="-285750">
              <a:buFont typeface="Arial" panose="020B0604020202020204" pitchFamily="34" charset="0"/>
              <a:buChar char="•"/>
            </a:pPr>
            <a:r>
              <a:rPr lang="en-US" dirty="0"/>
              <a:t>Flatcar Container Linux</a:t>
            </a:r>
          </a:p>
          <a:p>
            <a:pPr marL="285750" indent="-285750">
              <a:buFont typeface="Arial" panose="020B0604020202020204" pitchFamily="34" charset="0"/>
              <a:buChar char="•"/>
            </a:pPr>
            <a:r>
              <a:rPr lang="en-US" dirty="0"/>
              <a:t>openSUSE </a:t>
            </a:r>
            <a:r>
              <a:rPr lang="en-US" dirty="0" err="1"/>
              <a:t>MicroOS</a:t>
            </a:r>
            <a:endParaRPr lang="en-US" dirty="0"/>
          </a:p>
          <a:p>
            <a:pPr marL="285750" indent="-285750">
              <a:buFont typeface="Arial" panose="020B0604020202020204" pitchFamily="34" charset="0"/>
              <a:buChar char="•"/>
            </a:pPr>
            <a:r>
              <a:rPr lang="en-US" dirty="0" err="1"/>
              <a:t>RancherOS</a:t>
            </a:r>
            <a:endParaRPr lang="en-US" dirty="0"/>
          </a:p>
          <a:p>
            <a:pPr marL="285750" indent="-285750">
              <a:buFont typeface="Arial" panose="020B0604020202020204" pitchFamily="34" charset="0"/>
              <a:buChar char="•"/>
            </a:pPr>
            <a:r>
              <a:rPr lang="en-US" dirty="0"/>
              <a:t>Rancher k3OS</a:t>
            </a:r>
          </a:p>
          <a:p>
            <a:pPr marL="285750" indent="-285750">
              <a:buFont typeface="Arial" panose="020B0604020202020204" pitchFamily="34" charset="0"/>
              <a:buChar char="•"/>
            </a:pPr>
            <a:r>
              <a:rPr lang="en-US" dirty="0"/>
              <a:t>Ubuntu Core</a:t>
            </a:r>
          </a:p>
          <a:p>
            <a:pPr marL="285750" indent="-285750">
              <a:buFont typeface="Arial" panose="020B0604020202020204" pitchFamily="34" charset="0"/>
              <a:buChar char="•"/>
            </a:pPr>
            <a:r>
              <a:rPr lang="en-US" dirty="0"/>
              <a:t>VMware Photon OS</a:t>
            </a:r>
          </a:p>
        </p:txBody>
      </p:sp>
      <p:pic>
        <p:nvPicPr>
          <p:cNvPr id="6" name="Picture 5" descr="A diagram of a micro operating system&#10;&#10;Description automatically generated">
            <a:extLst>
              <a:ext uri="{FF2B5EF4-FFF2-40B4-BE49-F238E27FC236}">
                <a16:creationId xmlns:a16="http://schemas.microsoft.com/office/drawing/2014/main" id="{C8B1B8A0-3ED5-957F-2448-F7968A0A4994}"/>
              </a:ext>
            </a:extLst>
          </p:cNvPr>
          <p:cNvPicPr>
            <a:picLocks noChangeAspect="1"/>
          </p:cNvPicPr>
          <p:nvPr/>
        </p:nvPicPr>
        <p:blipFill>
          <a:blip r:embed="rId2"/>
          <a:stretch>
            <a:fillRect/>
          </a:stretch>
        </p:blipFill>
        <p:spPr>
          <a:xfrm>
            <a:off x="1745021" y="1738859"/>
            <a:ext cx="5736423" cy="4761142"/>
          </a:xfrm>
          <a:prstGeom prst="rect">
            <a:avLst/>
          </a:prstGeom>
        </p:spPr>
      </p:pic>
    </p:spTree>
    <p:extLst>
      <p:ext uri="{BB962C8B-B14F-4D97-AF65-F5344CB8AC3E}">
        <p14:creationId xmlns:p14="http://schemas.microsoft.com/office/powerpoint/2010/main" val="153875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067208-44CE-F629-4B9C-1F8D88EAA6BD}"/>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Benefits of Using containers</a:t>
            </a:r>
          </a:p>
        </p:txBody>
      </p:sp>
      <p:graphicFrame>
        <p:nvGraphicFramePr>
          <p:cNvPr id="5" name="Content Placeholder 2">
            <a:extLst>
              <a:ext uri="{FF2B5EF4-FFF2-40B4-BE49-F238E27FC236}">
                <a16:creationId xmlns:a16="http://schemas.microsoft.com/office/drawing/2014/main" id="{19A8371E-F474-AA3B-5480-7DC0FB715B3B}"/>
              </a:ext>
            </a:extLst>
          </p:cNvPr>
          <p:cNvGraphicFramePr>
            <a:graphicFrameLocks noGrp="1"/>
          </p:cNvGraphicFramePr>
          <p:nvPr>
            <p:ph idx="1"/>
            <p:extLst>
              <p:ext uri="{D42A27DB-BD31-4B8C-83A1-F6EECF244321}">
                <p14:modId xmlns:p14="http://schemas.microsoft.com/office/powerpoint/2010/main" val="1654474883"/>
              </p:ext>
            </p:extLst>
          </p:nvPr>
        </p:nvGraphicFramePr>
        <p:xfrm>
          <a:off x="4662189" y="1134681"/>
          <a:ext cx="6692748" cy="5222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1573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F299-C228-B85E-E05B-3E8134CD288F}"/>
              </a:ext>
            </a:extLst>
          </p:cNvPr>
          <p:cNvSpPr>
            <a:spLocks noGrp="1"/>
          </p:cNvSpPr>
          <p:nvPr>
            <p:ph type="title"/>
          </p:nvPr>
        </p:nvSpPr>
        <p:spPr/>
        <p:txBody>
          <a:bodyPr/>
          <a:lstStyle/>
          <a:p>
            <a:r>
              <a:rPr lang="en-US" dirty="0"/>
              <a:t>How to containerize your application</a:t>
            </a:r>
          </a:p>
        </p:txBody>
      </p:sp>
      <p:sp>
        <p:nvSpPr>
          <p:cNvPr id="3" name="Text Placeholder 2">
            <a:extLst>
              <a:ext uri="{FF2B5EF4-FFF2-40B4-BE49-F238E27FC236}">
                <a16:creationId xmlns:a16="http://schemas.microsoft.com/office/drawing/2014/main" id="{F5EF1858-C2A9-A5D8-08E5-8FF4903BB392}"/>
              </a:ext>
            </a:extLst>
          </p:cNvPr>
          <p:cNvSpPr>
            <a:spLocks noGrp="1"/>
          </p:cNvSpPr>
          <p:nvPr>
            <p:ph type="body" idx="1"/>
          </p:nvPr>
        </p:nvSpPr>
        <p:spPr/>
        <p:txBody>
          <a:bodyPr>
            <a:normAutofit/>
          </a:bodyPr>
          <a:lstStyle/>
          <a:p>
            <a:r>
              <a:rPr lang="en-US" sz="2800" dirty="0">
                <a:solidFill>
                  <a:schemeClr val="accent1"/>
                </a:solidFill>
              </a:rPr>
              <a:t>Dockerfiles</a:t>
            </a:r>
            <a:r>
              <a:rPr lang="en-US" sz="2800" dirty="0"/>
              <a:t> </a:t>
            </a:r>
          </a:p>
        </p:txBody>
      </p:sp>
    </p:spTree>
    <p:extLst>
      <p:ext uri="{BB962C8B-B14F-4D97-AF65-F5344CB8AC3E}">
        <p14:creationId xmlns:p14="http://schemas.microsoft.com/office/powerpoint/2010/main" val="2944961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DD1B-8D38-62FB-A0C8-7030A09008B3}"/>
              </a:ext>
            </a:extLst>
          </p:cNvPr>
          <p:cNvSpPr>
            <a:spLocks noGrp="1"/>
          </p:cNvSpPr>
          <p:nvPr>
            <p:ph type="title"/>
          </p:nvPr>
        </p:nvSpPr>
        <p:spPr/>
        <p:txBody>
          <a:bodyPr/>
          <a:lstStyle/>
          <a:p>
            <a:r>
              <a:rPr lang="en-US" dirty="0"/>
              <a:t>DockerFiles</a:t>
            </a:r>
          </a:p>
        </p:txBody>
      </p:sp>
      <p:sp>
        <p:nvSpPr>
          <p:cNvPr id="3" name="Content Placeholder 2">
            <a:extLst>
              <a:ext uri="{FF2B5EF4-FFF2-40B4-BE49-F238E27FC236}">
                <a16:creationId xmlns:a16="http://schemas.microsoft.com/office/drawing/2014/main" id="{350E593E-1DC4-282D-323E-79A64E09FDE9}"/>
              </a:ext>
            </a:extLst>
          </p:cNvPr>
          <p:cNvSpPr>
            <a:spLocks noGrp="1"/>
          </p:cNvSpPr>
          <p:nvPr>
            <p:ph idx="1"/>
          </p:nvPr>
        </p:nvSpPr>
        <p:spPr>
          <a:xfrm>
            <a:off x="1228838" y="2127870"/>
            <a:ext cx="5303607" cy="3808271"/>
          </a:xfrm>
        </p:spPr>
        <p:txBody>
          <a:bodyPr>
            <a:normAutofit lnSpcReduction="10000"/>
          </a:bodyPr>
          <a:lstStyle/>
          <a:p>
            <a:r>
              <a:rPr lang="en-US" dirty="0"/>
              <a:t>Used to automate the creation of a Docker container image</a:t>
            </a:r>
          </a:p>
          <a:p>
            <a:r>
              <a:rPr lang="en-US" dirty="0"/>
              <a:t>A recipe for how to build the container image</a:t>
            </a:r>
          </a:p>
          <a:p>
            <a:r>
              <a:rPr lang="en-US" dirty="0"/>
              <a:t>Every Dockerfile builds on other container images. </a:t>
            </a:r>
          </a:p>
          <a:p>
            <a:pPr lvl="1"/>
            <a:r>
              <a:rPr lang="en-US" dirty="0">
                <a:solidFill>
                  <a:schemeClr val="accent2"/>
                </a:solidFill>
              </a:rPr>
              <a:t>FROM</a:t>
            </a:r>
            <a:r>
              <a:rPr lang="en-US" dirty="0"/>
              <a:t> python:3.11-slim</a:t>
            </a:r>
          </a:p>
          <a:p>
            <a:pPr lvl="1"/>
            <a:r>
              <a:rPr lang="en-US" dirty="0"/>
              <a:t>Available from Dockerhub</a:t>
            </a:r>
          </a:p>
        </p:txBody>
      </p:sp>
      <p:pic>
        <p:nvPicPr>
          <p:cNvPr id="4098" name="Picture 2" descr="Dockerfile for dockerizing python script giving errors in commandline -  General - Docker Community Forums">
            <a:extLst>
              <a:ext uri="{FF2B5EF4-FFF2-40B4-BE49-F238E27FC236}">
                <a16:creationId xmlns:a16="http://schemas.microsoft.com/office/drawing/2014/main" id="{A32278C1-D2B4-4977-082D-31D74EA982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447"/>
          <a:stretch/>
        </p:blipFill>
        <p:spPr bwMode="auto">
          <a:xfrm>
            <a:off x="6619870" y="2097088"/>
            <a:ext cx="5017948" cy="361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21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5376-2A67-576E-5408-9CBF8AB74E54}"/>
              </a:ext>
            </a:extLst>
          </p:cNvPr>
          <p:cNvSpPr>
            <a:spLocks noGrp="1"/>
          </p:cNvSpPr>
          <p:nvPr>
            <p:ph type="title"/>
          </p:nvPr>
        </p:nvSpPr>
        <p:spPr/>
        <p:txBody>
          <a:bodyPr/>
          <a:lstStyle/>
          <a:p>
            <a:r>
              <a:rPr lang="en-US" dirty="0"/>
              <a:t>Dockerfile Syntax</a:t>
            </a:r>
          </a:p>
        </p:txBody>
      </p:sp>
      <p:graphicFrame>
        <p:nvGraphicFramePr>
          <p:cNvPr id="4" name="Content Placeholder 3">
            <a:extLst>
              <a:ext uri="{FF2B5EF4-FFF2-40B4-BE49-F238E27FC236}">
                <a16:creationId xmlns:a16="http://schemas.microsoft.com/office/drawing/2014/main" id="{C4870C58-46C6-B0DE-E774-DF91D193E76F}"/>
              </a:ext>
            </a:extLst>
          </p:cNvPr>
          <p:cNvGraphicFramePr>
            <a:graphicFrameLocks noGrp="1"/>
          </p:cNvGraphicFramePr>
          <p:nvPr>
            <p:ph idx="1"/>
            <p:extLst>
              <p:ext uri="{D42A27DB-BD31-4B8C-83A1-F6EECF244321}">
                <p14:modId xmlns:p14="http://schemas.microsoft.com/office/powerpoint/2010/main" val="3102162262"/>
              </p:ext>
            </p:extLst>
          </p:nvPr>
        </p:nvGraphicFramePr>
        <p:xfrm>
          <a:off x="1141411" y="2097088"/>
          <a:ext cx="9906000" cy="3576320"/>
        </p:xfrm>
        <a:graphic>
          <a:graphicData uri="http://schemas.openxmlformats.org/drawingml/2006/table">
            <a:tbl>
              <a:tblPr firstRow="1" bandRow="1">
                <a:tableStyleId>{073A0DAA-6AF3-43AB-8588-CEC1D06C72B9}</a:tableStyleId>
              </a:tblPr>
              <a:tblGrid>
                <a:gridCol w="2468686">
                  <a:extLst>
                    <a:ext uri="{9D8B030D-6E8A-4147-A177-3AD203B41FA5}">
                      <a16:colId xmlns:a16="http://schemas.microsoft.com/office/drawing/2014/main" val="1716246088"/>
                    </a:ext>
                  </a:extLst>
                </a:gridCol>
                <a:gridCol w="7437314">
                  <a:extLst>
                    <a:ext uri="{9D8B030D-6E8A-4147-A177-3AD203B41FA5}">
                      <a16:colId xmlns:a16="http://schemas.microsoft.com/office/drawing/2014/main" val="320991757"/>
                    </a:ext>
                  </a:extLst>
                </a:gridCol>
              </a:tblGrid>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Instruction</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Description</a:t>
                      </a:r>
                    </a:p>
                  </a:txBody>
                  <a:tcPr/>
                </a:tc>
                <a:extLst>
                  <a:ext uri="{0D108BD9-81ED-4DB2-BD59-A6C34878D82A}">
                    <a16:rowId xmlns:a16="http://schemas.microsoft.com/office/drawing/2014/main" val="1144770300"/>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FROM &lt;image&gt;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Defines a base for your image</a:t>
                      </a:r>
                    </a:p>
                  </a:txBody>
                  <a:tcPr/>
                </a:tc>
                <a:extLst>
                  <a:ext uri="{0D108BD9-81ED-4DB2-BD59-A6C34878D82A}">
                    <a16:rowId xmlns:a16="http://schemas.microsoft.com/office/drawing/2014/main" val="176640566"/>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RUN &lt;command&gt;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Executes any commands in a new layer on top of the current image and commits the result. RUN also has a shell form for running commands</a:t>
                      </a:r>
                    </a:p>
                  </a:txBody>
                  <a:tcPr/>
                </a:tc>
                <a:extLst>
                  <a:ext uri="{0D108BD9-81ED-4DB2-BD59-A6C34878D82A}">
                    <a16:rowId xmlns:a16="http://schemas.microsoft.com/office/drawing/2014/main" val="818520711"/>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WORKDIR &lt;directory&gt;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Sets the working directory for any RUN, CMD, ENTRYPOINT, COPY, and ADD instructions that follow it in the Dockerfile</a:t>
                      </a:r>
                    </a:p>
                  </a:txBody>
                  <a:tcPr/>
                </a:tc>
                <a:extLst>
                  <a:ext uri="{0D108BD9-81ED-4DB2-BD59-A6C34878D82A}">
                    <a16:rowId xmlns:a16="http://schemas.microsoft.com/office/drawing/2014/main" val="3350161031"/>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COPY &lt;</a:t>
                      </a:r>
                      <a:r>
                        <a:rPr lang="en-US" dirty="0" err="1">
                          <a:latin typeface="Roboto" panose="02000000000000000000" pitchFamily="2" charset="0"/>
                          <a:ea typeface="Roboto" panose="02000000000000000000" pitchFamily="2" charset="0"/>
                          <a:cs typeface="Roboto" panose="02000000000000000000" pitchFamily="2" charset="0"/>
                        </a:rPr>
                        <a:t>src</a:t>
                      </a:r>
                      <a:r>
                        <a:rPr lang="en-US" dirty="0">
                          <a:latin typeface="Roboto" panose="02000000000000000000" pitchFamily="2" charset="0"/>
                          <a:ea typeface="Roboto" panose="02000000000000000000" pitchFamily="2" charset="0"/>
                          <a:cs typeface="Roboto" panose="02000000000000000000" pitchFamily="2" charset="0"/>
                        </a:rPr>
                        <a:t>&gt; &lt;</a:t>
                      </a:r>
                      <a:r>
                        <a:rPr lang="en-US" dirty="0" err="1">
                          <a:latin typeface="Roboto" panose="02000000000000000000" pitchFamily="2" charset="0"/>
                          <a:ea typeface="Roboto" panose="02000000000000000000" pitchFamily="2" charset="0"/>
                          <a:cs typeface="Roboto" panose="02000000000000000000" pitchFamily="2" charset="0"/>
                        </a:rPr>
                        <a:t>dest</a:t>
                      </a:r>
                      <a:r>
                        <a:rPr lang="en-US" dirty="0">
                          <a:latin typeface="Roboto" panose="02000000000000000000" pitchFamily="2" charset="0"/>
                          <a:ea typeface="Roboto" panose="02000000000000000000" pitchFamily="2" charset="0"/>
                          <a:cs typeface="Roboto" panose="02000000000000000000" pitchFamily="2" charset="0"/>
                        </a:rPr>
                        <a:t>&gt;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Copies new files or directories from &lt;</a:t>
                      </a:r>
                      <a:r>
                        <a:rPr lang="en-US" dirty="0" err="1">
                          <a:latin typeface="Roboto" panose="02000000000000000000" pitchFamily="2" charset="0"/>
                          <a:ea typeface="Roboto" panose="02000000000000000000" pitchFamily="2" charset="0"/>
                          <a:cs typeface="Roboto" panose="02000000000000000000" pitchFamily="2" charset="0"/>
                        </a:rPr>
                        <a:t>src</a:t>
                      </a:r>
                      <a:r>
                        <a:rPr lang="en-US" dirty="0">
                          <a:latin typeface="Roboto" panose="02000000000000000000" pitchFamily="2" charset="0"/>
                          <a:ea typeface="Roboto" panose="02000000000000000000" pitchFamily="2" charset="0"/>
                          <a:cs typeface="Roboto" panose="02000000000000000000" pitchFamily="2" charset="0"/>
                        </a:rPr>
                        <a:t>&gt; and adds them to the filesystem of the container at the path &lt;</a:t>
                      </a:r>
                      <a:r>
                        <a:rPr lang="en-US" dirty="0" err="1">
                          <a:latin typeface="Roboto" panose="02000000000000000000" pitchFamily="2" charset="0"/>
                          <a:ea typeface="Roboto" panose="02000000000000000000" pitchFamily="2" charset="0"/>
                          <a:cs typeface="Roboto" panose="02000000000000000000" pitchFamily="2" charset="0"/>
                        </a:rPr>
                        <a:t>dest</a:t>
                      </a:r>
                      <a:r>
                        <a:rPr lang="en-US" dirty="0">
                          <a:latin typeface="Roboto" panose="02000000000000000000" pitchFamily="2" charset="0"/>
                          <a:ea typeface="Roboto" panose="02000000000000000000" pitchFamily="2" charset="0"/>
                          <a:cs typeface="Roboto" panose="02000000000000000000" pitchFamily="2" charset="0"/>
                        </a:rPr>
                        <a:t>&gt;</a:t>
                      </a:r>
                    </a:p>
                  </a:txBody>
                  <a:tcPr/>
                </a:tc>
                <a:extLst>
                  <a:ext uri="{0D108BD9-81ED-4DB2-BD59-A6C34878D82A}">
                    <a16:rowId xmlns:a16="http://schemas.microsoft.com/office/drawing/2014/main" val="1623347336"/>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CMD &lt;command&gt;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Lets you define the default program that is run once you start the container based on this image. Each Dockerfile only has one CMD, and only the last CMD instance is respected when multiple exist.</a:t>
                      </a:r>
                    </a:p>
                  </a:txBody>
                  <a:tcPr/>
                </a:tc>
                <a:extLst>
                  <a:ext uri="{0D108BD9-81ED-4DB2-BD59-A6C34878D82A}">
                    <a16:rowId xmlns:a16="http://schemas.microsoft.com/office/drawing/2014/main" val="2073037519"/>
                  </a:ext>
                </a:extLst>
              </a:tr>
            </a:tbl>
          </a:graphicData>
        </a:graphic>
      </p:graphicFrame>
    </p:spTree>
    <p:extLst>
      <p:ext uri="{BB962C8B-B14F-4D97-AF65-F5344CB8AC3E}">
        <p14:creationId xmlns:p14="http://schemas.microsoft.com/office/powerpoint/2010/main" val="2620856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5F26-5756-46E9-0F02-1013605AD94D}"/>
              </a:ext>
            </a:extLst>
          </p:cNvPr>
          <p:cNvSpPr>
            <a:spLocks noGrp="1"/>
          </p:cNvSpPr>
          <p:nvPr>
            <p:ph type="title"/>
          </p:nvPr>
        </p:nvSpPr>
        <p:spPr>
          <a:xfrm>
            <a:off x="971959" y="1285082"/>
            <a:ext cx="8315733" cy="4287836"/>
          </a:xfrm>
        </p:spPr>
        <p:txBody>
          <a:bodyPr vert="horz" lIns="91440" tIns="45720" rIns="91440" bIns="45720" rtlCol="0" anchor="ctr">
            <a:normAutofit/>
          </a:bodyPr>
          <a:lstStyle/>
          <a:p>
            <a:pPr algn="r"/>
            <a:r>
              <a:rPr lang="en-US" sz="6000" dirty="0">
                <a:solidFill>
                  <a:schemeClr val="accent2"/>
                </a:solidFill>
              </a:rPr>
              <a:t>Lecture 4: Containers</a:t>
            </a:r>
          </a:p>
        </p:txBody>
      </p:sp>
    </p:spTree>
    <p:extLst>
      <p:ext uri="{BB962C8B-B14F-4D97-AF65-F5344CB8AC3E}">
        <p14:creationId xmlns:p14="http://schemas.microsoft.com/office/powerpoint/2010/main" val="3027575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49C2-C296-D767-3FEE-B9425C54CC4D}"/>
              </a:ext>
            </a:extLst>
          </p:cNvPr>
          <p:cNvSpPr>
            <a:spLocks noGrp="1"/>
          </p:cNvSpPr>
          <p:nvPr>
            <p:ph type="title"/>
          </p:nvPr>
        </p:nvSpPr>
        <p:spPr/>
        <p:txBody>
          <a:bodyPr/>
          <a:lstStyle/>
          <a:p>
            <a:r>
              <a:rPr lang="en-US" dirty="0"/>
              <a:t>Elements of a Dockerfile</a:t>
            </a:r>
          </a:p>
        </p:txBody>
      </p:sp>
      <p:sp>
        <p:nvSpPr>
          <p:cNvPr id="3" name="Content Placeholder 2">
            <a:extLst>
              <a:ext uri="{FF2B5EF4-FFF2-40B4-BE49-F238E27FC236}">
                <a16:creationId xmlns:a16="http://schemas.microsoft.com/office/drawing/2014/main" id="{EC600B82-B1CC-FE61-D713-06391D9154E4}"/>
              </a:ext>
            </a:extLst>
          </p:cNvPr>
          <p:cNvSpPr>
            <a:spLocks noGrp="1"/>
          </p:cNvSpPr>
          <p:nvPr>
            <p:ph idx="1"/>
          </p:nvPr>
        </p:nvSpPr>
        <p:spPr>
          <a:xfrm>
            <a:off x="229981" y="2252808"/>
            <a:ext cx="11728862" cy="2963782"/>
          </a:xfrm>
          <a:solidFill>
            <a:schemeClr val="bg1"/>
          </a:solidFill>
        </p:spPr>
        <p:txBody>
          <a:bodyPr>
            <a:normAutofit/>
          </a:bodyPr>
          <a:lstStyle/>
          <a:p>
            <a:pPr marL="0" indent="0">
              <a:buNone/>
            </a:pPr>
            <a:r>
              <a:rPr lang="en-US" sz="1800" dirty="0">
                <a:solidFill>
                  <a:schemeClr val="accent2"/>
                </a:solidFill>
                <a:latin typeface="Courier New" panose="02070309020205020404" pitchFamily="49" charset="0"/>
                <a:cs typeface="Courier New" panose="02070309020205020404" pitchFamily="49" charset="0"/>
              </a:rPr>
              <a:t>FROM</a:t>
            </a:r>
            <a:r>
              <a:rPr lang="en-US" sz="1800" dirty="0">
                <a:latin typeface="Courier New" panose="02070309020205020404" pitchFamily="49" charset="0"/>
                <a:cs typeface="Courier New" panose="02070309020205020404" pitchFamily="49" charset="0"/>
              </a:rPr>
              <a:t> python:3.11-slim			</a:t>
            </a:r>
            <a:r>
              <a:rPr lang="en-US" sz="1600" i="1" dirty="0">
                <a:latin typeface="Courier New" panose="02070309020205020404" pitchFamily="49" charset="0"/>
                <a:cs typeface="Courier New" panose="02070309020205020404" pitchFamily="49" charset="0"/>
              </a:rPr>
              <a:t>#The image available from Dockerhub</a:t>
            </a:r>
          </a:p>
          <a:p>
            <a:pPr marL="0" indent="0">
              <a:buNone/>
            </a:pPr>
            <a:r>
              <a:rPr lang="en-US" sz="1800" dirty="0">
                <a:solidFill>
                  <a:schemeClr val="accent2"/>
                </a:solidFill>
                <a:latin typeface="Courier New" panose="02070309020205020404" pitchFamily="49" charset="0"/>
                <a:cs typeface="Courier New" panose="02070309020205020404" pitchFamily="49" charset="0"/>
              </a:rPr>
              <a:t>WORKDIR</a:t>
            </a:r>
            <a:r>
              <a:rPr lang="en-US" sz="1800" dirty="0">
                <a:latin typeface="Courier New" panose="02070309020205020404" pitchFamily="49" charset="0"/>
                <a:cs typeface="Courier New" panose="02070309020205020404" pitchFamily="49" charset="0"/>
              </a:rPr>
              <a:t> /app					</a:t>
            </a:r>
            <a:r>
              <a:rPr lang="en-US" sz="1600" i="1" dirty="0">
                <a:latin typeface="Courier New" panose="02070309020205020404" pitchFamily="49" charset="0"/>
                <a:cs typeface="Courier New" panose="02070309020205020404" pitchFamily="49" charset="0"/>
              </a:rPr>
              <a:t>#The working directory where your app code lives</a:t>
            </a:r>
          </a:p>
          <a:p>
            <a:pPr marL="0" indent="0">
              <a:buNone/>
            </a:pPr>
            <a:r>
              <a:rPr lang="en-US" sz="1800" dirty="0">
                <a:solidFill>
                  <a:schemeClr val="accent2"/>
                </a:solidFill>
                <a:latin typeface="Courier New" panose="02070309020205020404" pitchFamily="49" charset="0"/>
                <a:cs typeface="Courier New" panose="02070309020205020404" pitchFamily="49" charset="0"/>
              </a:rPr>
              <a:t>COPY</a:t>
            </a:r>
            <a:r>
              <a:rPr lang="en-US" sz="1800" dirty="0">
                <a:latin typeface="Courier New" panose="02070309020205020404" pitchFamily="49" charset="0"/>
                <a:cs typeface="Courier New" panose="02070309020205020404" pitchFamily="49" charset="0"/>
              </a:rPr>
              <a:t> requirements.txt  /app/		</a:t>
            </a:r>
            <a:r>
              <a:rPr lang="en-US" sz="1600" i="1" dirty="0">
                <a:latin typeface="Courier New" panose="02070309020205020404" pitchFamily="49" charset="0"/>
                <a:cs typeface="Courier New" panose="02070309020205020404" pitchFamily="49" charset="0"/>
              </a:rPr>
              <a:t>#Copy requirements into app</a:t>
            </a:r>
          </a:p>
          <a:p>
            <a:pPr marL="0" indent="0">
              <a:buNone/>
            </a:pPr>
            <a:r>
              <a:rPr lang="en-US" sz="1800" dirty="0">
                <a:solidFill>
                  <a:schemeClr val="accent2"/>
                </a:solidFill>
                <a:latin typeface="Courier New" panose="02070309020205020404" pitchFamily="49" charset="0"/>
                <a:cs typeface="Courier New" panose="02070309020205020404" pitchFamily="49" charset="0"/>
              </a:rPr>
              <a:t>RUN</a:t>
            </a:r>
            <a:r>
              <a:rPr lang="en-US" sz="1800" dirty="0">
                <a:latin typeface="Courier New" panose="02070309020205020404" pitchFamily="49" charset="0"/>
                <a:cs typeface="Courier New" panose="02070309020205020404" pitchFamily="49" charset="0"/>
              </a:rPr>
              <a:t> pip install requirements.txt		</a:t>
            </a:r>
            <a:r>
              <a:rPr lang="en-US" sz="1600" i="1" dirty="0">
                <a:latin typeface="Courier New" panose="02070309020205020404" pitchFamily="49" charset="0"/>
                <a:cs typeface="Courier New" panose="02070309020205020404" pitchFamily="49" charset="0"/>
              </a:rPr>
              <a:t>#Install dependencies</a:t>
            </a:r>
          </a:p>
          <a:p>
            <a:pPr marL="0" indent="0">
              <a:buNone/>
            </a:pPr>
            <a:r>
              <a:rPr lang="en-US" sz="1800" dirty="0">
                <a:solidFill>
                  <a:schemeClr val="accent2"/>
                </a:solidFill>
                <a:latin typeface="Courier New" panose="02070309020205020404" pitchFamily="49" charset="0"/>
                <a:cs typeface="Courier New" panose="02070309020205020404" pitchFamily="49" charset="0"/>
              </a:rPr>
              <a:t>COPY</a:t>
            </a:r>
            <a:r>
              <a:rPr lang="en-US" sz="1800" dirty="0">
                <a:latin typeface="Courier New" panose="02070309020205020404" pitchFamily="49" charset="0"/>
                <a:cs typeface="Courier New" panose="02070309020205020404" pitchFamily="49" charset="0"/>
              </a:rPr>
              <a:t> .  .					</a:t>
            </a:r>
            <a:r>
              <a:rPr lang="en-US" sz="1600" i="1" dirty="0">
                <a:latin typeface="Courier New" panose="02070309020205020404" pitchFamily="49" charset="0"/>
                <a:cs typeface="Courier New" panose="02070309020205020404" pitchFamily="49" charset="0"/>
              </a:rPr>
              <a:t>#Copy all the app files into the image</a:t>
            </a:r>
          </a:p>
          <a:p>
            <a:pPr marL="0" indent="0">
              <a:buNone/>
            </a:pPr>
            <a:r>
              <a:rPr lang="en-US" sz="1800" dirty="0">
                <a:solidFill>
                  <a:schemeClr val="accent2"/>
                </a:solidFill>
                <a:latin typeface="Courier New" panose="02070309020205020404" pitchFamily="49" charset="0"/>
                <a:cs typeface="Courier New" panose="02070309020205020404" pitchFamily="49" charset="0"/>
              </a:rPr>
              <a:t>CMD</a:t>
            </a:r>
            <a:r>
              <a:rPr lang="en-US" sz="1800" dirty="0">
                <a:latin typeface="Courier New" panose="02070309020205020404" pitchFamily="49" charset="0"/>
                <a:cs typeface="Courier New" panose="02070309020205020404" pitchFamily="49" charset="0"/>
              </a:rPr>
              <a:t> [“python3”, “-m”, “flask”, “run”, “—host=0.0.0.0”, “—port”,”5000”]. </a:t>
            </a:r>
            <a:r>
              <a:rPr lang="en-US" sz="1600" i="1" dirty="0">
                <a:latin typeface="Courier New" panose="02070309020205020404" pitchFamily="49" charset="0"/>
                <a:cs typeface="Courier New" panose="02070309020205020404" pitchFamily="49" charset="0"/>
              </a:rPr>
              <a:t>#start server</a:t>
            </a:r>
            <a:endParaRPr lang="en-US" sz="1800" i="1"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2588422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25B9-6FD3-1E64-72AC-5E0DCDCD4C9F}"/>
              </a:ext>
            </a:extLst>
          </p:cNvPr>
          <p:cNvSpPr>
            <a:spLocks noGrp="1"/>
          </p:cNvSpPr>
          <p:nvPr>
            <p:ph type="title"/>
          </p:nvPr>
        </p:nvSpPr>
        <p:spPr/>
        <p:txBody>
          <a:bodyPr/>
          <a:lstStyle/>
          <a:p>
            <a:r>
              <a:rPr lang="en-US" dirty="0"/>
              <a:t>Containers- Use Cases</a:t>
            </a:r>
          </a:p>
        </p:txBody>
      </p:sp>
    </p:spTree>
    <p:extLst>
      <p:ext uri="{BB962C8B-B14F-4D97-AF65-F5344CB8AC3E}">
        <p14:creationId xmlns:p14="http://schemas.microsoft.com/office/powerpoint/2010/main" val="3661829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3608-F497-A132-A2DC-CC4FE62577D8}"/>
              </a:ext>
            </a:extLst>
          </p:cNvPr>
          <p:cNvSpPr>
            <a:spLocks noGrp="1"/>
          </p:cNvSpPr>
          <p:nvPr>
            <p:ph type="title"/>
          </p:nvPr>
        </p:nvSpPr>
        <p:spPr>
          <a:xfrm>
            <a:off x="1141413" y="618518"/>
            <a:ext cx="9905998" cy="1478570"/>
          </a:xfrm>
        </p:spPr>
        <p:txBody>
          <a:bodyPr>
            <a:normAutofit/>
          </a:bodyPr>
          <a:lstStyle/>
          <a:p>
            <a:r>
              <a:rPr lang="en-US" dirty="0"/>
              <a:t>Containerization Benefits</a:t>
            </a:r>
          </a:p>
        </p:txBody>
      </p:sp>
      <p:graphicFrame>
        <p:nvGraphicFramePr>
          <p:cNvPr id="5" name="Content Placeholder 2">
            <a:extLst>
              <a:ext uri="{FF2B5EF4-FFF2-40B4-BE49-F238E27FC236}">
                <a16:creationId xmlns:a16="http://schemas.microsoft.com/office/drawing/2014/main" id="{69A615C5-84CE-76F9-C60A-E8A4C446DCBE}"/>
              </a:ext>
            </a:extLst>
          </p:cNvPr>
          <p:cNvGraphicFramePr>
            <a:graphicFrameLocks noGrp="1"/>
          </p:cNvGraphicFramePr>
          <p:nvPr>
            <p:ph idx="1"/>
            <p:extLst>
              <p:ext uri="{D42A27DB-BD31-4B8C-83A1-F6EECF244321}">
                <p14:modId xmlns:p14="http://schemas.microsoft.com/office/powerpoint/2010/main" val="4081898624"/>
              </p:ext>
            </p:extLst>
          </p:nvPr>
        </p:nvGraphicFramePr>
        <p:xfrm>
          <a:off x="875599" y="2092141"/>
          <a:ext cx="9820754" cy="4147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6140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FE3C-39A1-07F4-6AEC-33ACFC428A22}"/>
              </a:ext>
            </a:extLst>
          </p:cNvPr>
          <p:cNvSpPr>
            <a:spLocks noGrp="1"/>
          </p:cNvSpPr>
          <p:nvPr>
            <p:ph type="title"/>
          </p:nvPr>
        </p:nvSpPr>
        <p:spPr/>
        <p:txBody>
          <a:bodyPr/>
          <a:lstStyle/>
          <a:p>
            <a:r>
              <a:rPr lang="en-US" dirty="0"/>
              <a:t>When Do we Use containers?</a:t>
            </a:r>
          </a:p>
        </p:txBody>
      </p:sp>
      <p:sp>
        <p:nvSpPr>
          <p:cNvPr id="3" name="Content Placeholder 2">
            <a:extLst>
              <a:ext uri="{FF2B5EF4-FFF2-40B4-BE49-F238E27FC236}">
                <a16:creationId xmlns:a16="http://schemas.microsoft.com/office/drawing/2014/main" id="{1F5427F7-B163-4CA8-00FA-5418D7C343ED}"/>
              </a:ext>
            </a:extLst>
          </p:cNvPr>
          <p:cNvSpPr>
            <a:spLocks noGrp="1"/>
          </p:cNvSpPr>
          <p:nvPr>
            <p:ph idx="1"/>
          </p:nvPr>
        </p:nvSpPr>
        <p:spPr/>
        <p:txBody>
          <a:bodyPr/>
          <a:lstStyle/>
          <a:p>
            <a:r>
              <a:rPr lang="en-US" dirty="0"/>
              <a:t>“Lift and shift” existing applications into modern cloud architectures</a:t>
            </a:r>
          </a:p>
          <a:p>
            <a:r>
              <a:rPr lang="en-US" dirty="0"/>
              <a:t>Refactor existing applications for containers</a:t>
            </a:r>
          </a:p>
          <a:p>
            <a:r>
              <a:rPr lang="en-US" dirty="0"/>
              <a:t>Develop new container-native applications</a:t>
            </a:r>
          </a:p>
          <a:p>
            <a:r>
              <a:rPr lang="en-US" dirty="0"/>
              <a:t>Provide better support for microservice architectures</a:t>
            </a:r>
          </a:p>
          <a:p>
            <a:r>
              <a:rPr lang="en-US" dirty="0"/>
              <a:t>Provide easier deployment of repetitive jobs and tasks</a:t>
            </a:r>
          </a:p>
        </p:txBody>
      </p:sp>
    </p:spTree>
    <p:extLst>
      <p:ext uri="{BB962C8B-B14F-4D97-AF65-F5344CB8AC3E}">
        <p14:creationId xmlns:p14="http://schemas.microsoft.com/office/powerpoint/2010/main" val="545012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4532-9546-A0B7-8364-4792F0BAC51D}"/>
              </a:ext>
            </a:extLst>
          </p:cNvPr>
          <p:cNvSpPr>
            <a:spLocks noGrp="1"/>
          </p:cNvSpPr>
          <p:nvPr>
            <p:ph type="title"/>
          </p:nvPr>
        </p:nvSpPr>
        <p:spPr>
          <a:xfrm>
            <a:off x="1141413" y="618518"/>
            <a:ext cx="4740877" cy="1478570"/>
          </a:xfrm>
        </p:spPr>
        <p:txBody>
          <a:bodyPr/>
          <a:lstStyle/>
          <a:p>
            <a:r>
              <a:rPr lang="en-US" dirty="0"/>
              <a:t>Relevant XKCD</a:t>
            </a:r>
          </a:p>
        </p:txBody>
      </p:sp>
      <p:pic>
        <p:nvPicPr>
          <p:cNvPr id="5" name="Content Placeholder 4" descr="A comic strip of two people&#10;&#10;Description automatically generated">
            <a:extLst>
              <a:ext uri="{FF2B5EF4-FFF2-40B4-BE49-F238E27FC236}">
                <a16:creationId xmlns:a16="http://schemas.microsoft.com/office/drawing/2014/main" id="{35148DD6-226C-1570-C567-4D583600D680}"/>
              </a:ext>
            </a:extLst>
          </p:cNvPr>
          <p:cNvPicPr>
            <a:picLocks noGrp="1" noChangeAspect="1"/>
          </p:cNvPicPr>
          <p:nvPr>
            <p:ph idx="1"/>
          </p:nvPr>
        </p:nvPicPr>
        <p:blipFill>
          <a:blip r:embed="rId2"/>
          <a:stretch>
            <a:fillRect/>
          </a:stretch>
        </p:blipFill>
        <p:spPr>
          <a:xfrm>
            <a:off x="5284573" y="627"/>
            <a:ext cx="6907427" cy="6857373"/>
          </a:xfrm>
        </p:spPr>
      </p:pic>
      <p:sp>
        <p:nvSpPr>
          <p:cNvPr id="6" name="TextBox 5">
            <a:extLst>
              <a:ext uri="{FF2B5EF4-FFF2-40B4-BE49-F238E27FC236}">
                <a16:creationId xmlns:a16="http://schemas.microsoft.com/office/drawing/2014/main" id="{C6D42A2D-6FBA-4DE0-D0F6-A7D7F4B1E7F1}"/>
              </a:ext>
            </a:extLst>
          </p:cNvPr>
          <p:cNvSpPr txBox="1"/>
          <p:nvPr/>
        </p:nvSpPr>
        <p:spPr>
          <a:xfrm>
            <a:off x="1050325" y="1977081"/>
            <a:ext cx="3756454" cy="2923877"/>
          </a:xfrm>
          <a:prstGeom prst="rect">
            <a:avLst/>
          </a:prstGeom>
          <a:noFill/>
        </p:spPr>
        <p:txBody>
          <a:bodyPr wrap="square" rtlCol="0">
            <a:spAutoFit/>
          </a:bodyPr>
          <a:lstStyle/>
          <a:p>
            <a:r>
              <a:rPr lang="en-US" sz="2800" dirty="0"/>
              <a:t>We use containers everywhere for everything. </a:t>
            </a:r>
          </a:p>
          <a:p>
            <a:r>
              <a:rPr lang="en-US" sz="2000" dirty="0"/>
              <a:t>This is both super helpful for getting products to market faster and also abstracts away a lot of basic OS stuff that… maybe we’re supposed to know?</a:t>
            </a:r>
          </a:p>
        </p:txBody>
      </p:sp>
    </p:spTree>
    <p:extLst>
      <p:ext uri="{BB962C8B-B14F-4D97-AF65-F5344CB8AC3E}">
        <p14:creationId xmlns:p14="http://schemas.microsoft.com/office/powerpoint/2010/main" val="2901318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82CC-6089-99E2-8DAE-194ABD7F77A1}"/>
              </a:ext>
            </a:extLst>
          </p:cNvPr>
          <p:cNvSpPr>
            <a:spLocks noGrp="1"/>
          </p:cNvSpPr>
          <p:nvPr>
            <p:ph type="title"/>
          </p:nvPr>
        </p:nvSpPr>
        <p:spPr/>
        <p:txBody>
          <a:bodyPr/>
          <a:lstStyle/>
          <a:p>
            <a:r>
              <a:rPr lang="en-US" dirty="0"/>
              <a:t>Land Acknowledgement Statement</a:t>
            </a:r>
          </a:p>
        </p:txBody>
      </p:sp>
      <p:sp>
        <p:nvSpPr>
          <p:cNvPr id="3" name="Content Placeholder 2">
            <a:extLst>
              <a:ext uri="{FF2B5EF4-FFF2-40B4-BE49-F238E27FC236}">
                <a16:creationId xmlns:a16="http://schemas.microsoft.com/office/drawing/2014/main" id="{31E8A3DB-1FB1-FA12-63A3-34AC7D945DB7}"/>
              </a:ext>
            </a:extLst>
          </p:cNvPr>
          <p:cNvSpPr>
            <a:spLocks noGrp="1"/>
          </p:cNvSpPr>
          <p:nvPr>
            <p:ph idx="1"/>
          </p:nvPr>
        </p:nvSpPr>
        <p:spPr/>
        <p:txBody>
          <a:bodyPr/>
          <a:lstStyle/>
          <a:p>
            <a:pPr marL="0" indent="0">
              <a:buNone/>
            </a:pPr>
            <a:r>
              <a:rPr lang="en-US" dirty="0"/>
              <a:t>We respectfully acknowledge the University of Arizona is on the land and territories of Indigenous peoples. Today, Arizona is home to 22 federally-recognized tribes, with Tucson being home to the O’odham and the </a:t>
            </a:r>
            <a:r>
              <a:rPr lang="en-US" dirty="0" err="1"/>
              <a:t>Yacqui</a:t>
            </a:r>
            <a:r>
              <a:rPr lang="en-US" dirty="0"/>
              <a:t>. Committed to diversity and inclusion, the University strives to build sustainable relationships with sovereign Native Nations and Indigenous communities through education offerings, partnerships, and community service.</a:t>
            </a:r>
          </a:p>
          <a:p>
            <a:endParaRPr lang="en-US" dirty="0"/>
          </a:p>
        </p:txBody>
      </p:sp>
    </p:spTree>
    <p:extLst>
      <p:ext uri="{BB962C8B-B14F-4D97-AF65-F5344CB8AC3E}">
        <p14:creationId xmlns:p14="http://schemas.microsoft.com/office/powerpoint/2010/main" val="327566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9CC6-6A6B-222C-5B80-9E65321FACF4}"/>
              </a:ext>
            </a:extLst>
          </p:cNvPr>
          <p:cNvSpPr>
            <a:spLocks noGrp="1"/>
          </p:cNvSpPr>
          <p:nvPr>
            <p:ph type="title"/>
          </p:nvPr>
        </p:nvSpPr>
        <p:spPr/>
        <p:txBody>
          <a:bodyPr/>
          <a:lstStyle/>
          <a:p>
            <a:r>
              <a:rPr lang="en-US" dirty="0"/>
              <a:t>Recall from Last Lecture</a:t>
            </a:r>
          </a:p>
        </p:txBody>
      </p:sp>
      <p:graphicFrame>
        <p:nvGraphicFramePr>
          <p:cNvPr id="4" name="Content Placeholder 3">
            <a:extLst>
              <a:ext uri="{FF2B5EF4-FFF2-40B4-BE49-F238E27FC236}">
                <a16:creationId xmlns:a16="http://schemas.microsoft.com/office/drawing/2014/main" id="{B005AC6F-A51C-CC11-1198-93A5C7E26244}"/>
              </a:ext>
            </a:extLst>
          </p:cNvPr>
          <p:cNvGraphicFramePr>
            <a:graphicFrameLocks noGrp="1"/>
          </p:cNvGraphicFramePr>
          <p:nvPr>
            <p:ph idx="1"/>
            <p:extLst>
              <p:ext uri="{D42A27DB-BD31-4B8C-83A1-F6EECF244321}">
                <p14:modId xmlns:p14="http://schemas.microsoft.com/office/powerpoint/2010/main" val="3935051276"/>
              </p:ext>
            </p:extLst>
          </p:nvPr>
        </p:nvGraphicFramePr>
        <p:xfrm>
          <a:off x="658088" y="2097088"/>
          <a:ext cx="7022874" cy="354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Server outline">
            <a:extLst>
              <a:ext uri="{FF2B5EF4-FFF2-40B4-BE49-F238E27FC236}">
                <a16:creationId xmlns:a16="http://schemas.microsoft.com/office/drawing/2014/main" id="{0E56AA51-C223-074A-D7B0-A5FB0E57EB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35739" y="4609274"/>
            <a:ext cx="2124295" cy="2124295"/>
          </a:xfrm>
          <a:prstGeom prst="rect">
            <a:avLst/>
          </a:prstGeom>
        </p:spPr>
      </p:pic>
      <p:pic>
        <p:nvPicPr>
          <p:cNvPr id="6" name="Graphic 5" descr="Paper outline">
            <a:extLst>
              <a:ext uri="{FF2B5EF4-FFF2-40B4-BE49-F238E27FC236}">
                <a16:creationId xmlns:a16="http://schemas.microsoft.com/office/drawing/2014/main" id="{B8EB89D5-CBC9-13D0-74D4-C3FCC091ED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72397" y="1128342"/>
            <a:ext cx="1967220" cy="1967220"/>
          </a:xfrm>
          <a:prstGeom prst="rect">
            <a:avLst/>
          </a:prstGeom>
        </p:spPr>
      </p:pic>
      <p:cxnSp>
        <p:nvCxnSpPr>
          <p:cNvPr id="7" name="Elbow Connector 6">
            <a:extLst>
              <a:ext uri="{FF2B5EF4-FFF2-40B4-BE49-F238E27FC236}">
                <a16:creationId xmlns:a16="http://schemas.microsoft.com/office/drawing/2014/main" id="{FE1BA257-3A65-9975-4B68-C5373A0E6CEC}"/>
              </a:ext>
            </a:extLst>
          </p:cNvPr>
          <p:cNvCxnSpPr>
            <a:cxnSpLocks/>
          </p:cNvCxnSpPr>
          <p:nvPr/>
        </p:nvCxnSpPr>
        <p:spPr>
          <a:xfrm rot="16200000" flipV="1">
            <a:off x="9534877" y="3206850"/>
            <a:ext cx="59687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949314-412D-79BC-3382-48A54E2CFAC7}"/>
              </a:ext>
            </a:extLst>
          </p:cNvPr>
          <p:cNvSpPr txBox="1"/>
          <p:nvPr/>
        </p:nvSpPr>
        <p:spPr>
          <a:xfrm>
            <a:off x="9420073" y="1541078"/>
            <a:ext cx="944380" cy="1200329"/>
          </a:xfrm>
          <a:prstGeom prst="rect">
            <a:avLst/>
          </a:prstGeom>
          <a:noFill/>
        </p:spPr>
        <p:txBody>
          <a:bodyPr wrap="square" rtlCol="0">
            <a:spAutoFit/>
          </a:bodyPr>
          <a:lstStyle/>
          <a:p>
            <a:r>
              <a:rPr lang="en-US" dirty="0"/>
              <a:t>OS</a:t>
            </a:r>
          </a:p>
          <a:p>
            <a:r>
              <a:rPr lang="en-US" dirty="0"/>
              <a:t>Apps</a:t>
            </a:r>
          </a:p>
          <a:p>
            <a:r>
              <a:rPr lang="en-US" dirty="0"/>
              <a:t>Config</a:t>
            </a:r>
          </a:p>
          <a:p>
            <a:r>
              <a:rPr lang="en-US" dirty="0"/>
              <a:t>Data</a:t>
            </a:r>
          </a:p>
        </p:txBody>
      </p:sp>
      <p:sp>
        <p:nvSpPr>
          <p:cNvPr id="9" name="Rectangle 8">
            <a:extLst>
              <a:ext uri="{FF2B5EF4-FFF2-40B4-BE49-F238E27FC236}">
                <a16:creationId xmlns:a16="http://schemas.microsoft.com/office/drawing/2014/main" id="{23C4F234-77B6-D79A-027A-472CC75D6582}"/>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with solid fill">
            <a:extLst>
              <a:ext uri="{FF2B5EF4-FFF2-40B4-BE49-F238E27FC236}">
                <a16:creationId xmlns:a16="http://schemas.microsoft.com/office/drawing/2014/main" id="{ED24A0EA-C78A-71C6-69B5-4E074AE815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69355" y="3663199"/>
            <a:ext cx="764468" cy="764468"/>
          </a:xfrm>
          <a:prstGeom prst="rect">
            <a:avLst/>
          </a:prstGeom>
        </p:spPr>
      </p:pic>
      <p:sp>
        <p:nvSpPr>
          <p:cNvPr id="11" name="TextBox 10">
            <a:extLst>
              <a:ext uri="{FF2B5EF4-FFF2-40B4-BE49-F238E27FC236}">
                <a16:creationId xmlns:a16="http://schemas.microsoft.com/office/drawing/2014/main" id="{24D9F2E3-0523-BE60-D20D-C9E46B9A3DA0}"/>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sp>
        <p:nvSpPr>
          <p:cNvPr id="12" name="TextBox 11">
            <a:extLst>
              <a:ext uri="{FF2B5EF4-FFF2-40B4-BE49-F238E27FC236}">
                <a16:creationId xmlns:a16="http://schemas.microsoft.com/office/drawing/2014/main" id="{9EE59768-386A-0E02-BA45-ACABA9A72B87}"/>
              </a:ext>
            </a:extLst>
          </p:cNvPr>
          <p:cNvSpPr txBox="1"/>
          <p:nvPr/>
        </p:nvSpPr>
        <p:spPr>
          <a:xfrm>
            <a:off x="9361123" y="4520892"/>
            <a:ext cx="22735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HV</a:t>
            </a:r>
          </a:p>
        </p:txBody>
      </p:sp>
      <p:sp>
        <p:nvSpPr>
          <p:cNvPr id="13" name="Rectangle 12">
            <a:extLst>
              <a:ext uri="{FF2B5EF4-FFF2-40B4-BE49-F238E27FC236}">
                <a16:creationId xmlns:a16="http://schemas.microsoft.com/office/drawing/2014/main" id="{52384587-3B7E-AD23-97BC-D2F42110D1D6}"/>
              </a:ext>
            </a:extLst>
          </p:cNvPr>
          <p:cNvSpPr/>
          <p:nvPr/>
        </p:nvSpPr>
        <p:spPr>
          <a:xfrm>
            <a:off x="10584678" y="3485943"/>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Monitor with solid fill">
            <a:extLst>
              <a:ext uri="{FF2B5EF4-FFF2-40B4-BE49-F238E27FC236}">
                <a16:creationId xmlns:a16="http://schemas.microsoft.com/office/drawing/2014/main" id="{1E92E568-2B83-33B9-2CA9-32C9C09C0C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92909" y="3671906"/>
            <a:ext cx="764468" cy="764468"/>
          </a:xfrm>
          <a:prstGeom prst="rect">
            <a:avLst/>
          </a:prstGeom>
        </p:spPr>
      </p:pic>
      <p:sp>
        <p:nvSpPr>
          <p:cNvPr id="15" name="TextBox 14">
            <a:extLst>
              <a:ext uri="{FF2B5EF4-FFF2-40B4-BE49-F238E27FC236}">
                <a16:creationId xmlns:a16="http://schemas.microsoft.com/office/drawing/2014/main" id="{7BD95F39-40BB-0BE8-2923-06BA2BFCAEEE}"/>
              </a:ext>
            </a:extLst>
          </p:cNvPr>
          <p:cNvSpPr txBox="1"/>
          <p:nvPr/>
        </p:nvSpPr>
        <p:spPr>
          <a:xfrm>
            <a:off x="10831088" y="3482023"/>
            <a:ext cx="502061" cy="369332"/>
          </a:xfrm>
          <a:prstGeom prst="rect">
            <a:avLst/>
          </a:prstGeom>
          <a:noFill/>
        </p:spPr>
        <p:txBody>
          <a:bodyPr wrap="none" rtlCol="0">
            <a:spAutoFit/>
          </a:bodyPr>
          <a:lstStyle/>
          <a:p>
            <a:r>
              <a:rPr lang="en-US" dirty="0">
                <a:solidFill>
                  <a:schemeClr val="bg1"/>
                </a:solidFill>
              </a:rPr>
              <a:t>VM</a:t>
            </a:r>
          </a:p>
        </p:txBody>
      </p:sp>
      <p:sp>
        <p:nvSpPr>
          <p:cNvPr id="16" name="TextBox 15">
            <a:extLst>
              <a:ext uri="{FF2B5EF4-FFF2-40B4-BE49-F238E27FC236}">
                <a16:creationId xmlns:a16="http://schemas.microsoft.com/office/drawing/2014/main" id="{765092F2-2102-3D16-D1CF-C03C5A5D08AD}"/>
              </a:ext>
            </a:extLst>
          </p:cNvPr>
          <p:cNvSpPr txBox="1"/>
          <p:nvPr/>
        </p:nvSpPr>
        <p:spPr>
          <a:xfrm>
            <a:off x="9098384" y="857226"/>
            <a:ext cx="1135439" cy="369332"/>
          </a:xfrm>
          <a:prstGeom prst="rect">
            <a:avLst/>
          </a:prstGeom>
          <a:noFill/>
        </p:spPr>
        <p:txBody>
          <a:bodyPr wrap="none" rtlCol="0">
            <a:spAutoFit/>
          </a:bodyPr>
          <a:lstStyle/>
          <a:p>
            <a:r>
              <a:rPr lang="en-US" dirty="0"/>
              <a:t>VM Image</a:t>
            </a:r>
          </a:p>
        </p:txBody>
      </p:sp>
      <p:cxnSp>
        <p:nvCxnSpPr>
          <p:cNvPr id="18" name="Elbow Connector 17">
            <a:extLst>
              <a:ext uri="{FF2B5EF4-FFF2-40B4-BE49-F238E27FC236}">
                <a16:creationId xmlns:a16="http://schemas.microsoft.com/office/drawing/2014/main" id="{5F3FAE70-2B2C-44A2-E4D5-0D51FD23C94A}"/>
              </a:ext>
            </a:extLst>
          </p:cNvPr>
          <p:cNvCxnSpPr>
            <a:endCxn id="15" idx="0"/>
          </p:cNvCxnSpPr>
          <p:nvPr/>
        </p:nvCxnSpPr>
        <p:spPr>
          <a:xfrm rot="16200000" flipH="1">
            <a:off x="10097535" y="2497438"/>
            <a:ext cx="1384935" cy="584233"/>
          </a:xfrm>
          <a:prstGeom prst="bentConnector3">
            <a:avLst>
              <a:gd name="adj1" fmla="val 1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7ABCBE-7EC4-9DF7-8812-7EA0BCC2A3EA}"/>
              </a:ext>
            </a:extLst>
          </p:cNvPr>
          <p:cNvSpPr txBox="1"/>
          <p:nvPr/>
        </p:nvSpPr>
        <p:spPr>
          <a:xfrm>
            <a:off x="8304462" y="5267993"/>
            <a:ext cx="828358" cy="461665"/>
          </a:xfrm>
          <a:prstGeom prst="rect">
            <a:avLst/>
          </a:prstGeom>
          <a:noFill/>
        </p:spPr>
        <p:txBody>
          <a:bodyPr wrap="square" rtlCol="0">
            <a:spAutoFit/>
          </a:bodyPr>
          <a:lstStyle/>
          <a:p>
            <a:r>
              <a:rPr lang="en-US" sz="2400" dirty="0"/>
              <a:t>Host</a:t>
            </a:r>
          </a:p>
        </p:txBody>
      </p:sp>
      <p:sp>
        <p:nvSpPr>
          <p:cNvPr id="21" name="TextBox 20">
            <a:extLst>
              <a:ext uri="{FF2B5EF4-FFF2-40B4-BE49-F238E27FC236}">
                <a16:creationId xmlns:a16="http://schemas.microsoft.com/office/drawing/2014/main" id="{C6D3258A-8D0D-B112-0334-7A80DC789898}"/>
              </a:ext>
            </a:extLst>
          </p:cNvPr>
          <p:cNvSpPr txBox="1"/>
          <p:nvPr/>
        </p:nvSpPr>
        <p:spPr>
          <a:xfrm>
            <a:off x="8236603" y="3720104"/>
            <a:ext cx="1049974" cy="461665"/>
          </a:xfrm>
          <a:prstGeom prst="rect">
            <a:avLst/>
          </a:prstGeom>
          <a:noFill/>
        </p:spPr>
        <p:txBody>
          <a:bodyPr wrap="square" rtlCol="0">
            <a:spAutoFit/>
          </a:bodyPr>
          <a:lstStyle/>
          <a:p>
            <a:r>
              <a:rPr lang="en-US" sz="2400" dirty="0"/>
              <a:t>Guest</a:t>
            </a:r>
          </a:p>
        </p:txBody>
      </p:sp>
    </p:spTree>
    <p:extLst>
      <p:ext uri="{BB962C8B-B14F-4D97-AF65-F5344CB8AC3E}">
        <p14:creationId xmlns:p14="http://schemas.microsoft.com/office/powerpoint/2010/main" val="282792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D988-9068-EDA1-02B5-C8FD568168D0}"/>
              </a:ext>
            </a:extLst>
          </p:cNvPr>
          <p:cNvSpPr>
            <a:spLocks noGrp="1"/>
          </p:cNvSpPr>
          <p:nvPr>
            <p:ph type="title"/>
          </p:nvPr>
        </p:nvSpPr>
        <p:spPr/>
        <p:txBody>
          <a:bodyPr/>
          <a:lstStyle/>
          <a:p>
            <a:r>
              <a:rPr lang="en-US" dirty="0"/>
              <a:t>Virtual Machines</a:t>
            </a:r>
          </a:p>
        </p:txBody>
      </p:sp>
      <p:sp>
        <p:nvSpPr>
          <p:cNvPr id="3" name="Content Placeholder 2">
            <a:extLst>
              <a:ext uri="{FF2B5EF4-FFF2-40B4-BE49-F238E27FC236}">
                <a16:creationId xmlns:a16="http://schemas.microsoft.com/office/drawing/2014/main" id="{E7B34611-EF1C-BDDB-890C-B131EC477ED6}"/>
              </a:ext>
            </a:extLst>
          </p:cNvPr>
          <p:cNvSpPr>
            <a:spLocks noGrp="1"/>
          </p:cNvSpPr>
          <p:nvPr>
            <p:ph idx="1"/>
          </p:nvPr>
        </p:nvSpPr>
        <p:spPr/>
        <p:txBody>
          <a:bodyPr/>
          <a:lstStyle/>
          <a:p>
            <a:r>
              <a:rPr lang="en-US" dirty="0">
                <a:solidFill>
                  <a:schemeClr val="accent2"/>
                </a:solidFill>
              </a:rPr>
              <a:t>High availability</a:t>
            </a:r>
          </a:p>
          <a:p>
            <a:r>
              <a:rPr lang="en-US" dirty="0"/>
              <a:t>VMs make it much more straightforward to have multiple copies of our server running in parallel</a:t>
            </a:r>
          </a:p>
          <a:p>
            <a:r>
              <a:rPr lang="en-US" dirty="0"/>
              <a:t>We can resize virtual machines as needed!</a:t>
            </a:r>
          </a:p>
          <a:p>
            <a:pPr lvl="1"/>
            <a:r>
              <a:rPr lang="en-US" dirty="0"/>
              <a:t>One exception: can’t reduce disk size once it’s been allocated; only increase</a:t>
            </a:r>
          </a:p>
        </p:txBody>
      </p:sp>
    </p:spTree>
    <p:extLst>
      <p:ext uri="{BB962C8B-B14F-4D97-AF65-F5344CB8AC3E}">
        <p14:creationId xmlns:p14="http://schemas.microsoft.com/office/powerpoint/2010/main" val="167938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90CDD00-76E0-D39C-C658-04BEB39A7570}"/>
              </a:ext>
            </a:extLst>
          </p:cNvPr>
          <p:cNvGrpSpPr/>
          <p:nvPr/>
        </p:nvGrpSpPr>
        <p:grpSpPr>
          <a:xfrm>
            <a:off x="9082057" y="4369129"/>
            <a:ext cx="894083" cy="783568"/>
            <a:chOff x="1274387" y="2903064"/>
            <a:chExt cx="1243960" cy="1209179"/>
          </a:xfrm>
        </p:grpSpPr>
        <p:sp>
          <p:nvSpPr>
            <p:cNvPr id="39" name="Rectangle 38">
              <a:extLst>
                <a:ext uri="{FF2B5EF4-FFF2-40B4-BE49-F238E27FC236}">
                  <a16:creationId xmlns:a16="http://schemas.microsoft.com/office/drawing/2014/main" id="{F0EE94DB-3AED-424E-70B8-694523AAAFA9}"/>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Monitor with solid fill">
              <a:extLst>
                <a:ext uri="{FF2B5EF4-FFF2-40B4-BE49-F238E27FC236}">
                  <a16:creationId xmlns:a16="http://schemas.microsoft.com/office/drawing/2014/main" id="{D5332838-DDA0-A376-397D-816D69790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32" name="Group 31">
            <a:extLst>
              <a:ext uri="{FF2B5EF4-FFF2-40B4-BE49-F238E27FC236}">
                <a16:creationId xmlns:a16="http://schemas.microsoft.com/office/drawing/2014/main" id="{3C7381AA-AE4A-6834-9839-E0801D2A702C}"/>
              </a:ext>
            </a:extLst>
          </p:cNvPr>
          <p:cNvGrpSpPr/>
          <p:nvPr/>
        </p:nvGrpSpPr>
        <p:grpSpPr>
          <a:xfrm>
            <a:off x="6635683" y="4718411"/>
            <a:ext cx="894083" cy="783568"/>
            <a:chOff x="1274387" y="2903064"/>
            <a:chExt cx="1243960" cy="1209179"/>
          </a:xfrm>
        </p:grpSpPr>
        <p:sp>
          <p:nvSpPr>
            <p:cNvPr id="33" name="Rectangle 32">
              <a:extLst>
                <a:ext uri="{FF2B5EF4-FFF2-40B4-BE49-F238E27FC236}">
                  <a16:creationId xmlns:a16="http://schemas.microsoft.com/office/drawing/2014/main" id="{1243EA8A-9339-8C78-EECD-AEC6D3420A5B}"/>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Monitor with solid fill">
              <a:extLst>
                <a:ext uri="{FF2B5EF4-FFF2-40B4-BE49-F238E27FC236}">
                  <a16:creationId xmlns:a16="http://schemas.microsoft.com/office/drawing/2014/main" id="{D2E32935-117B-699F-22BB-3EA4FA1E0B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7" name="Group 16">
            <a:extLst>
              <a:ext uri="{FF2B5EF4-FFF2-40B4-BE49-F238E27FC236}">
                <a16:creationId xmlns:a16="http://schemas.microsoft.com/office/drawing/2014/main" id="{485AC06B-3BC6-4992-ECA7-903DC489F97D}"/>
              </a:ext>
            </a:extLst>
          </p:cNvPr>
          <p:cNvGrpSpPr/>
          <p:nvPr/>
        </p:nvGrpSpPr>
        <p:grpSpPr>
          <a:xfrm>
            <a:off x="4194541" y="5043264"/>
            <a:ext cx="894083" cy="783568"/>
            <a:chOff x="1274387" y="2903064"/>
            <a:chExt cx="1243960" cy="1209179"/>
          </a:xfrm>
        </p:grpSpPr>
        <p:sp>
          <p:nvSpPr>
            <p:cNvPr id="18" name="Rectangle 17">
              <a:extLst>
                <a:ext uri="{FF2B5EF4-FFF2-40B4-BE49-F238E27FC236}">
                  <a16:creationId xmlns:a16="http://schemas.microsoft.com/office/drawing/2014/main" id="{38B7C66B-D637-EBC9-8DBF-33E3EE6953F1}"/>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Monitor with solid fill">
              <a:extLst>
                <a:ext uri="{FF2B5EF4-FFF2-40B4-BE49-F238E27FC236}">
                  <a16:creationId xmlns:a16="http://schemas.microsoft.com/office/drawing/2014/main" id="{B390700C-1C2C-D076-C37A-DE8AB564C6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sp>
        <p:nvSpPr>
          <p:cNvPr id="2" name="Title 1">
            <a:extLst>
              <a:ext uri="{FF2B5EF4-FFF2-40B4-BE49-F238E27FC236}">
                <a16:creationId xmlns:a16="http://schemas.microsoft.com/office/drawing/2014/main" id="{19A50CE9-51B6-212A-1CB4-4114E35429FB}"/>
              </a:ext>
            </a:extLst>
          </p:cNvPr>
          <p:cNvSpPr>
            <a:spLocks noGrp="1"/>
          </p:cNvSpPr>
          <p:nvPr>
            <p:ph type="title"/>
          </p:nvPr>
        </p:nvSpPr>
        <p:spPr/>
        <p:txBody>
          <a:bodyPr/>
          <a:lstStyle/>
          <a:p>
            <a:r>
              <a:rPr lang="en-US" dirty="0"/>
              <a:t>Virtual Machines: Scaling Out vs Scaling UP</a:t>
            </a:r>
          </a:p>
        </p:txBody>
      </p:sp>
      <p:grpSp>
        <p:nvGrpSpPr>
          <p:cNvPr id="5" name="Group 4">
            <a:extLst>
              <a:ext uri="{FF2B5EF4-FFF2-40B4-BE49-F238E27FC236}">
                <a16:creationId xmlns:a16="http://schemas.microsoft.com/office/drawing/2014/main" id="{24AD4F1B-1F7C-941C-E659-4CD39C546E0F}"/>
              </a:ext>
            </a:extLst>
          </p:cNvPr>
          <p:cNvGrpSpPr/>
          <p:nvPr/>
        </p:nvGrpSpPr>
        <p:grpSpPr>
          <a:xfrm>
            <a:off x="1766992" y="3797198"/>
            <a:ext cx="1493566" cy="1387735"/>
            <a:chOff x="1274387" y="2903064"/>
            <a:chExt cx="1243960" cy="1209179"/>
          </a:xfrm>
        </p:grpSpPr>
        <p:sp>
          <p:nvSpPr>
            <p:cNvPr id="6" name="Rectangle 5">
              <a:extLst>
                <a:ext uri="{FF2B5EF4-FFF2-40B4-BE49-F238E27FC236}">
                  <a16:creationId xmlns:a16="http://schemas.microsoft.com/office/drawing/2014/main" id="{636AA253-5469-E3CF-8734-0C548018B044}"/>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71E7142C-E388-589B-5D58-0B23A5A11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8" name="Group 7">
            <a:extLst>
              <a:ext uri="{FF2B5EF4-FFF2-40B4-BE49-F238E27FC236}">
                <a16:creationId xmlns:a16="http://schemas.microsoft.com/office/drawing/2014/main" id="{9D5B8F6C-EA70-1C5F-211C-B322B3C55759}"/>
              </a:ext>
            </a:extLst>
          </p:cNvPr>
          <p:cNvGrpSpPr/>
          <p:nvPr/>
        </p:nvGrpSpPr>
        <p:grpSpPr>
          <a:xfrm>
            <a:off x="1766992" y="5400566"/>
            <a:ext cx="894083" cy="783568"/>
            <a:chOff x="1274387" y="2903064"/>
            <a:chExt cx="1243960" cy="1209179"/>
          </a:xfrm>
        </p:grpSpPr>
        <p:sp>
          <p:nvSpPr>
            <p:cNvPr id="9" name="Rectangle 8">
              <a:extLst>
                <a:ext uri="{FF2B5EF4-FFF2-40B4-BE49-F238E27FC236}">
                  <a16:creationId xmlns:a16="http://schemas.microsoft.com/office/drawing/2014/main" id="{EE8C266C-16D9-571D-C22E-93F6768174ED}"/>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with solid fill">
              <a:extLst>
                <a:ext uri="{FF2B5EF4-FFF2-40B4-BE49-F238E27FC236}">
                  <a16:creationId xmlns:a16="http://schemas.microsoft.com/office/drawing/2014/main" id="{B6AB2A37-FE63-ED46-A747-59763B408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1" name="Group 10">
            <a:extLst>
              <a:ext uri="{FF2B5EF4-FFF2-40B4-BE49-F238E27FC236}">
                <a16:creationId xmlns:a16="http://schemas.microsoft.com/office/drawing/2014/main" id="{457EC443-D0B5-C26D-9BA6-A5FFE573A70C}"/>
              </a:ext>
            </a:extLst>
          </p:cNvPr>
          <p:cNvGrpSpPr/>
          <p:nvPr/>
        </p:nvGrpSpPr>
        <p:grpSpPr>
          <a:xfrm>
            <a:off x="1746342" y="1905832"/>
            <a:ext cx="1952051" cy="1769611"/>
            <a:chOff x="1274387" y="2903064"/>
            <a:chExt cx="1243960" cy="1209179"/>
          </a:xfrm>
        </p:grpSpPr>
        <p:sp>
          <p:nvSpPr>
            <p:cNvPr id="12" name="Rectangle 11">
              <a:extLst>
                <a:ext uri="{FF2B5EF4-FFF2-40B4-BE49-F238E27FC236}">
                  <a16:creationId xmlns:a16="http://schemas.microsoft.com/office/drawing/2014/main" id="{8A923333-9B11-36DE-BB63-C685245C1C44}"/>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5FB90100-0AB9-C520-28BB-2110468A1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4" name="Group 13">
            <a:extLst>
              <a:ext uri="{FF2B5EF4-FFF2-40B4-BE49-F238E27FC236}">
                <a16:creationId xmlns:a16="http://schemas.microsoft.com/office/drawing/2014/main" id="{9BBC0D4F-336E-DC00-9458-D27B2CC3343E}"/>
              </a:ext>
            </a:extLst>
          </p:cNvPr>
          <p:cNvGrpSpPr/>
          <p:nvPr/>
        </p:nvGrpSpPr>
        <p:grpSpPr>
          <a:xfrm>
            <a:off x="3856476" y="5426810"/>
            <a:ext cx="894083" cy="783568"/>
            <a:chOff x="1274387" y="2903064"/>
            <a:chExt cx="1243960" cy="1209179"/>
          </a:xfrm>
        </p:grpSpPr>
        <p:sp>
          <p:nvSpPr>
            <p:cNvPr id="15" name="Rectangle 14">
              <a:extLst>
                <a:ext uri="{FF2B5EF4-FFF2-40B4-BE49-F238E27FC236}">
                  <a16:creationId xmlns:a16="http://schemas.microsoft.com/office/drawing/2014/main" id="{9DC1BB0E-0CD2-4C34-7B13-22DF129D5E0E}"/>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onitor with solid fill">
              <a:extLst>
                <a:ext uri="{FF2B5EF4-FFF2-40B4-BE49-F238E27FC236}">
                  <a16:creationId xmlns:a16="http://schemas.microsoft.com/office/drawing/2014/main" id="{C17A1B18-CEA4-8B71-A743-47F1469FB0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0" name="Group 19">
            <a:extLst>
              <a:ext uri="{FF2B5EF4-FFF2-40B4-BE49-F238E27FC236}">
                <a16:creationId xmlns:a16="http://schemas.microsoft.com/office/drawing/2014/main" id="{C97A001E-7B02-1DE7-3AF1-E1493A2711F0}"/>
              </a:ext>
            </a:extLst>
          </p:cNvPr>
          <p:cNvGrpSpPr/>
          <p:nvPr/>
        </p:nvGrpSpPr>
        <p:grpSpPr>
          <a:xfrm>
            <a:off x="6358065" y="4997145"/>
            <a:ext cx="894083" cy="783568"/>
            <a:chOff x="1274387" y="2903064"/>
            <a:chExt cx="1243960" cy="1209179"/>
          </a:xfrm>
        </p:grpSpPr>
        <p:sp>
          <p:nvSpPr>
            <p:cNvPr id="21" name="Rectangle 20">
              <a:extLst>
                <a:ext uri="{FF2B5EF4-FFF2-40B4-BE49-F238E27FC236}">
                  <a16:creationId xmlns:a16="http://schemas.microsoft.com/office/drawing/2014/main" id="{7FE5733A-5B8F-166D-68D5-7D64E626E122}"/>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Monitor with solid fill">
              <a:extLst>
                <a:ext uri="{FF2B5EF4-FFF2-40B4-BE49-F238E27FC236}">
                  <a16:creationId xmlns:a16="http://schemas.microsoft.com/office/drawing/2014/main" id="{E07D971F-EB90-EC89-C76C-2ECB9EDCF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3" name="Group 22">
            <a:extLst>
              <a:ext uri="{FF2B5EF4-FFF2-40B4-BE49-F238E27FC236}">
                <a16:creationId xmlns:a16="http://schemas.microsoft.com/office/drawing/2014/main" id="{E1CEDD81-C277-33C0-E7AF-84F3F98B56EB}"/>
              </a:ext>
            </a:extLst>
          </p:cNvPr>
          <p:cNvGrpSpPr/>
          <p:nvPr/>
        </p:nvGrpSpPr>
        <p:grpSpPr>
          <a:xfrm>
            <a:off x="6020000" y="5380691"/>
            <a:ext cx="894083" cy="783568"/>
            <a:chOff x="1274387" y="2903064"/>
            <a:chExt cx="1243960" cy="1209179"/>
          </a:xfrm>
        </p:grpSpPr>
        <p:sp>
          <p:nvSpPr>
            <p:cNvPr id="24" name="Rectangle 23">
              <a:extLst>
                <a:ext uri="{FF2B5EF4-FFF2-40B4-BE49-F238E27FC236}">
                  <a16:creationId xmlns:a16="http://schemas.microsoft.com/office/drawing/2014/main" id="{C75B2C66-4D0E-3619-172D-A1F15F6FE2F6}"/>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Monitor with solid fill">
              <a:extLst>
                <a:ext uri="{FF2B5EF4-FFF2-40B4-BE49-F238E27FC236}">
                  <a16:creationId xmlns:a16="http://schemas.microsoft.com/office/drawing/2014/main" id="{6C1E4456-8A3A-3830-1C62-8641ADCF8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35" name="Group 34">
            <a:extLst>
              <a:ext uri="{FF2B5EF4-FFF2-40B4-BE49-F238E27FC236}">
                <a16:creationId xmlns:a16="http://schemas.microsoft.com/office/drawing/2014/main" id="{0A4C27F3-3B5C-871D-0151-0AD141E582E1}"/>
              </a:ext>
            </a:extLst>
          </p:cNvPr>
          <p:cNvGrpSpPr/>
          <p:nvPr/>
        </p:nvGrpSpPr>
        <p:grpSpPr>
          <a:xfrm>
            <a:off x="8762908" y="4629242"/>
            <a:ext cx="894083" cy="783568"/>
            <a:chOff x="1274387" y="2903064"/>
            <a:chExt cx="1243960" cy="1209179"/>
          </a:xfrm>
        </p:grpSpPr>
        <p:sp>
          <p:nvSpPr>
            <p:cNvPr id="36" name="Rectangle 35">
              <a:extLst>
                <a:ext uri="{FF2B5EF4-FFF2-40B4-BE49-F238E27FC236}">
                  <a16:creationId xmlns:a16="http://schemas.microsoft.com/office/drawing/2014/main" id="{A7547C7F-7D54-54D0-531B-4E8BF4B906A2}"/>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onitor with solid fill">
              <a:extLst>
                <a:ext uri="{FF2B5EF4-FFF2-40B4-BE49-F238E27FC236}">
                  <a16:creationId xmlns:a16="http://schemas.microsoft.com/office/drawing/2014/main" id="{A1D0AD6A-8199-C862-F1B9-A91BC72FA0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6" name="Group 25">
            <a:extLst>
              <a:ext uri="{FF2B5EF4-FFF2-40B4-BE49-F238E27FC236}">
                <a16:creationId xmlns:a16="http://schemas.microsoft.com/office/drawing/2014/main" id="{8C59D8E2-DBDF-182C-ED9F-03AA91AC06FC}"/>
              </a:ext>
            </a:extLst>
          </p:cNvPr>
          <p:cNvGrpSpPr/>
          <p:nvPr/>
        </p:nvGrpSpPr>
        <p:grpSpPr>
          <a:xfrm>
            <a:off x="8484402" y="4947075"/>
            <a:ext cx="894083" cy="783568"/>
            <a:chOff x="1274387" y="2903064"/>
            <a:chExt cx="1243960" cy="1209179"/>
          </a:xfrm>
        </p:grpSpPr>
        <p:sp>
          <p:nvSpPr>
            <p:cNvPr id="27" name="Rectangle 26">
              <a:extLst>
                <a:ext uri="{FF2B5EF4-FFF2-40B4-BE49-F238E27FC236}">
                  <a16:creationId xmlns:a16="http://schemas.microsoft.com/office/drawing/2014/main" id="{FADD3AE9-D285-CF8A-C4E9-BEE9088D48FC}"/>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Monitor with solid fill">
              <a:extLst>
                <a:ext uri="{FF2B5EF4-FFF2-40B4-BE49-F238E27FC236}">
                  <a16:creationId xmlns:a16="http://schemas.microsoft.com/office/drawing/2014/main" id="{6CF9A91E-5371-3CAD-BBF5-50545EDEB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9" name="Group 28">
            <a:extLst>
              <a:ext uri="{FF2B5EF4-FFF2-40B4-BE49-F238E27FC236}">
                <a16:creationId xmlns:a16="http://schemas.microsoft.com/office/drawing/2014/main" id="{9BCC13E5-88FA-8EAA-C6F1-7DB9F7DF5A6E}"/>
              </a:ext>
            </a:extLst>
          </p:cNvPr>
          <p:cNvGrpSpPr/>
          <p:nvPr/>
        </p:nvGrpSpPr>
        <p:grpSpPr>
          <a:xfrm>
            <a:off x="8146337" y="5330621"/>
            <a:ext cx="894083" cy="783568"/>
            <a:chOff x="1274387" y="2903064"/>
            <a:chExt cx="1243960" cy="1209179"/>
          </a:xfrm>
        </p:grpSpPr>
        <p:sp>
          <p:nvSpPr>
            <p:cNvPr id="30" name="Rectangle 29">
              <a:extLst>
                <a:ext uri="{FF2B5EF4-FFF2-40B4-BE49-F238E27FC236}">
                  <a16:creationId xmlns:a16="http://schemas.microsoft.com/office/drawing/2014/main" id="{2EDAB4E9-7E24-47C9-F832-63864890FEEA}"/>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Monitor with solid fill">
              <a:extLst>
                <a:ext uri="{FF2B5EF4-FFF2-40B4-BE49-F238E27FC236}">
                  <a16:creationId xmlns:a16="http://schemas.microsoft.com/office/drawing/2014/main" id="{614AD8CB-86F7-6437-9962-D5A1096CE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cxnSp>
        <p:nvCxnSpPr>
          <p:cNvPr id="44" name="Straight Arrow Connector 43">
            <a:extLst>
              <a:ext uri="{FF2B5EF4-FFF2-40B4-BE49-F238E27FC236}">
                <a16:creationId xmlns:a16="http://schemas.microsoft.com/office/drawing/2014/main" id="{75A0D733-1949-F684-FA95-2FD9FC1640CB}"/>
              </a:ext>
            </a:extLst>
          </p:cNvPr>
          <p:cNvCxnSpPr>
            <a:cxnSpLocks/>
          </p:cNvCxnSpPr>
          <p:nvPr/>
        </p:nvCxnSpPr>
        <p:spPr>
          <a:xfrm flipV="1">
            <a:off x="1588169" y="1792608"/>
            <a:ext cx="0" cy="439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E1EA7C-3D11-2E32-01E9-AC2ECDDC67FA}"/>
              </a:ext>
            </a:extLst>
          </p:cNvPr>
          <p:cNvCxnSpPr/>
          <p:nvPr/>
        </p:nvCxnSpPr>
        <p:spPr>
          <a:xfrm>
            <a:off x="1758014" y="6246472"/>
            <a:ext cx="9011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DFE40A-5E93-4F63-962E-37BDC194CEDB}"/>
              </a:ext>
            </a:extLst>
          </p:cNvPr>
          <p:cNvSpPr txBox="1"/>
          <p:nvPr/>
        </p:nvSpPr>
        <p:spPr>
          <a:xfrm>
            <a:off x="433148" y="2790637"/>
            <a:ext cx="981904" cy="923330"/>
          </a:xfrm>
          <a:prstGeom prst="rect">
            <a:avLst/>
          </a:prstGeom>
          <a:noFill/>
        </p:spPr>
        <p:txBody>
          <a:bodyPr wrap="square" rtlCol="0">
            <a:spAutoFit/>
          </a:bodyPr>
          <a:lstStyle/>
          <a:p>
            <a:r>
              <a:rPr lang="en-US" dirty="0"/>
              <a:t>Scale up (vertical scaling)</a:t>
            </a:r>
          </a:p>
        </p:txBody>
      </p:sp>
      <p:sp>
        <p:nvSpPr>
          <p:cNvPr id="49" name="TextBox 48">
            <a:extLst>
              <a:ext uri="{FF2B5EF4-FFF2-40B4-BE49-F238E27FC236}">
                <a16:creationId xmlns:a16="http://schemas.microsoft.com/office/drawing/2014/main" id="{62BFF028-7FBC-4CBB-48E6-0643B0D5A0E5}"/>
              </a:ext>
            </a:extLst>
          </p:cNvPr>
          <p:cNvSpPr txBox="1"/>
          <p:nvPr/>
        </p:nvSpPr>
        <p:spPr>
          <a:xfrm>
            <a:off x="5147071" y="6345526"/>
            <a:ext cx="2802370" cy="369332"/>
          </a:xfrm>
          <a:prstGeom prst="rect">
            <a:avLst/>
          </a:prstGeom>
          <a:noFill/>
        </p:spPr>
        <p:txBody>
          <a:bodyPr wrap="none" rtlCol="0">
            <a:spAutoFit/>
          </a:bodyPr>
          <a:lstStyle/>
          <a:p>
            <a:r>
              <a:rPr lang="en-US" dirty="0"/>
              <a:t>Scale out (horizontal scaling)</a:t>
            </a:r>
          </a:p>
        </p:txBody>
      </p:sp>
    </p:spTree>
    <p:extLst>
      <p:ext uri="{BB962C8B-B14F-4D97-AF65-F5344CB8AC3E}">
        <p14:creationId xmlns:p14="http://schemas.microsoft.com/office/powerpoint/2010/main" val="154959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92F8-4D25-537F-46C8-762F93AB5A75}"/>
              </a:ext>
            </a:extLst>
          </p:cNvPr>
          <p:cNvSpPr>
            <a:spLocks noGrp="1"/>
          </p:cNvSpPr>
          <p:nvPr>
            <p:ph type="title"/>
          </p:nvPr>
        </p:nvSpPr>
        <p:spPr>
          <a:xfrm>
            <a:off x="1231961" y="500402"/>
            <a:ext cx="4697684" cy="1478570"/>
          </a:xfrm>
        </p:spPr>
        <p:txBody>
          <a:bodyPr/>
          <a:lstStyle/>
          <a:p>
            <a:r>
              <a:rPr lang="en-US" dirty="0"/>
              <a:t>Virtual Machines</a:t>
            </a:r>
          </a:p>
        </p:txBody>
      </p:sp>
      <p:pic>
        <p:nvPicPr>
          <p:cNvPr id="5" name="Graphic 4" descr="Paper outline">
            <a:extLst>
              <a:ext uri="{FF2B5EF4-FFF2-40B4-BE49-F238E27FC236}">
                <a16:creationId xmlns:a16="http://schemas.microsoft.com/office/drawing/2014/main" id="{73383DE7-53BC-EBA0-16BC-FCF4EA7A4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8128" y="2813936"/>
            <a:ext cx="1230128" cy="1230128"/>
          </a:xfrm>
          <a:prstGeom prst="rect">
            <a:avLst/>
          </a:prstGeom>
        </p:spPr>
      </p:pic>
      <p:pic>
        <p:nvPicPr>
          <p:cNvPr id="8" name="Graphic 7" descr="Cloud outline">
            <a:extLst>
              <a:ext uri="{FF2B5EF4-FFF2-40B4-BE49-F238E27FC236}">
                <a16:creationId xmlns:a16="http://schemas.microsoft.com/office/drawing/2014/main" id="{D5583A60-E2AE-6342-2CF1-D05BBC0BC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7115" y="-1"/>
            <a:ext cx="6239483" cy="6653464"/>
          </a:xfrm>
          <a:prstGeom prst="rect">
            <a:avLst/>
          </a:prstGeom>
        </p:spPr>
      </p:pic>
      <p:pic>
        <p:nvPicPr>
          <p:cNvPr id="10" name="Graphic 9" descr="Laptop outline">
            <a:extLst>
              <a:ext uri="{FF2B5EF4-FFF2-40B4-BE49-F238E27FC236}">
                <a16:creationId xmlns:a16="http://schemas.microsoft.com/office/drawing/2014/main" id="{202D1F53-0491-A7CE-F6A2-5A11D38BA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685" y="2708743"/>
            <a:ext cx="1459542" cy="1459542"/>
          </a:xfrm>
          <a:prstGeom prst="rect">
            <a:avLst/>
          </a:prstGeom>
        </p:spPr>
      </p:pic>
      <p:sp>
        <p:nvSpPr>
          <p:cNvPr id="11" name="TextBox 10">
            <a:extLst>
              <a:ext uri="{FF2B5EF4-FFF2-40B4-BE49-F238E27FC236}">
                <a16:creationId xmlns:a16="http://schemas.microsoft.com/office/drawing/2014/main" id="{C8350063-ED1A-B2CA-58A0-3A0D4C2E800E}"/>
              </a:ext>
            </a:extLst>
          </p:cNvPr>
          <p:cNvSpPr txBox="1"/>
          <p:nvPr/>
        </p:nvSpPr>
        <p:spPr>
          <a:xfrm>
            <a:off x="7399729" y="3265739"/>
            <a:ext cx="899749" cy="369332"/>
          </a:xfrm>
          <a:prstGeom prst="rect">
            <a:avLst/>
          </a:prstGeom>
          <a:noFill/>
        </p:spPr>
        <p:txBody>
          <a:bodyPr wrap="square" rtlCol="0">
            <a:spAutoFit/>
          </a:bodyPr>
          <a:lstStyle/>
          <a:p>
            <a:r>
              <a:rPr lang="en-US" dirty="0"/>
              <a:t>Image</a:t>
            </a:r>
          </a:p>
        </p:txBody>
      </p:sp>
      <p:sp>
        <p:nvSpPr>
          <p:cNvPr id="12" name="Rectangle 11">
            <a:extLst>
              <a:ext uri="{FF2B5EF4-FFF2-40B4-BE49-F238E27FC236}">
                <a16:creationId xmlns:a16="http://schemas.microsoft.com/office/drawing/2014/main" id="{DF324248-63F5-D7AA-54F7-6115E37A1D2D}"/>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038466A0-7814-EE5A-6764-ABAE9ABC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355" y="3663199"/>
            <a:ext cx="764468" cy="764468"/>
          </a:xfrm>
          <a:prstGeom prst="rect">
            <a:avLst/>
          </a:prstGeom>
        </p:spPr>
      </p:pic>
      <p:sp>
        <p:nvSpPr>
          <p:cNvPr id="14" name="TextBox 13">
            <a:extLst>
              <a:ext uri="{FF2B5EF4-FFF2-40B4-BE49-F238E27FC236}">
                <a16:creationId xmlns:a16="http://schemas.microsoft.com/office/drawing/2014/main" id="{B789373C-563F-B793-4BF6-6453ABAE1FA3}"/>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cxnSp>
        <p:nvCxnSpPr>
          <p:cNvPr id="20" name="Straight Arrow Connector 19">
            <a:extLst>
              <a:ext uri="{FF2B5EF4-FFF2-40B4-BE49-F238E27FC236}">
                <a16:creationId xmlns:a16="http://schemas.microsoft.com/office/drawing/2014/main" id="{6250228A-03EF-DA34-E234-8BEEBBFA6839}"/>
              </a:ext>
            </a:extLst>
          </p:cNvPr>
          <p:cNvCxnSpPr>
            <a:cxnSpLocks/>
          </p:cNvCxnSpPr>
          <p:nvPr/>
        </p:nvCxnSpPr>
        <p:spPr>
          <a:xfrm flipV="1">
            <a:off x="2631688" y="3429000"/>
            <a:ext cx="4733671" cy="443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102A99-1964-3916-BD0B-3B7F53C24CBB}"/>
              </a:ext>
            </a:extLst>
          </p:cNvPr>
          <p:cNvSpPr txBox="1"/>
          <p:nvPr/>
        </p:nvSpPr>
        <p:spPr>
          <a:xfrm>
            <a:off x="3214301" y="3120967"/>
            <a:ext cx="2261859" cy="369332"/>
          </a:xfrm>
          <a:prstGeom prst="rect">
            <a:avLst/>
          </a:prstGeom>
          <a:noFill/>
        </p:spPr>
        <p:txBody>
          <a:bodyPr wrap="square" rtlCol="0">
            <a:spAutoFit/>
          </a:bodyPr>
          <a:lstStyle/>
          <a:p>
            <a:r>
              <a:rPr lang="en-US" dirty="0"/>
              <a:t>CLI (or API or console)</a:t>
            </a:r>
          </a:p>
        </p:txBody>
      </p:sp>
      <p:cxnSp>
        <p:nvCxnSpPr>
          <p:cNvPr id="23" name="Elbow Connector 22">
            <a:extLst>
              <a:ext uri="{FF2B5EF4-FFF2-40B4-BE49-F238E27FC236}">
                <a16:creationId xmlns:a16="http://schemas.microsoft.com/office/drawing/2014/main" id="{91773DDE-9573-8F22-4ED1-518617D8766A}"/>
              </a:ext>
            </a:extLst>
          </p:cNvPr>
          <p:cNvCxnSpPr>
            <a:cxnSpLocks/>
          </p:cNvCxnSpPr>
          <p:nvPr/>
        </p:nvCxnSpPr>
        <p:spPr>
          <a:xfrm>
            <a:off x="8217568" y="3429000"/>
            <a:ext cx="1143556" cy="576024"/>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D92FE59-3D44-4551-A976-1E09F7C11632}"/>
              </a:ext>
            </a:extLst>
          </p:cNvPr>
          <p:cNvCxnSpPr>
            <a:endCxn id="12" idx="2"/>
          </p:cNvCxnSpPr>
          <p:nvPr/>
        </p:nvCxnSpPr>
        <p:spPr>
          <a:xfrm>
            <a:off x="1973179" y="4168285"/>
            <a:ext cx="7912932" cy="351464"/>
          </a:xfrm>
          <a:prstGeom prst="bentConnector4">
            <a:avLst>
              <a:gd name="adj1" fmla="val 4"/>
              <a:gd name="adj2" fmla="val 401247"/>
            </a:avLst>
          </a:prstGeom>
          <a:ln w="19050"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B6A70E2-8E3A-7F65-1818-92EBF93F51E6}"/>
              </a:ext>
            </a:extLst>
          </p:cNvPr>
          <p:cNvSpPr txBox="1"/>
          <p:nvPr/>
        </p:nvSpPr>
        <p:spPr>
          <a:xfrm>
            <a:off x="3667786" y="5182022"/>
            <a:ext cx="554960" cy="369332"/>
          </a:xfrm>
          <a:prstGeom prst="rect">
            <a:avLst/>
          </a:prstGeom>
          <a:noFill/>
        </p:spPr>
        <p:txBody>
          <a:bodyPr wrap="none" rtlCol="0">
            <a:spAutoFit/>
          </a:bodyPr>
          <a:lstStyle/>
          <a:p>
            <a:r>
              <a:rPr lang="en-US" dirty="0"/>
              <a:t>SSH</a:t>
            </a:r>
          </a:p>
        </p:txBody>
      </p:sp>
    </p:spTree>
    <p:extLst>
      <p:ext uri="{BB962C8B-B14F-4D97-AF65-F5344CB8AC3E}">
        <p14:creationId xmlns:p14="http://schemas.microsoft.com/office/powerpoint/2010/main" val="3990775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Paper outline">
            <a:extLst>
              <a:ext uri="{FF2B5EF4-FFF2-40B4-BE49-F238E27FC236}">
                <a16:creationId xmlns:a16="http://schemas.microsoft.com/office/drawing/2014/main" id="{73383DE7-53BC-EBA0-16BC-FCF4EA7A4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8128" y="2813936"/>
            <a:ext cx="1230128" cy="1230128"/>
          </a:xfrm>
          <a:prstGeom prst="rect">
            <a:avLst/>
          </a:prstGeom>
        </p:spPr>
      </p:pic>
      <p:pic>
        <p:nvPicPr>
          <p:cNvPr id="8" name="Graphic 7" descr="Cloud outline">
            <a:extLst>
              <a:ext uri="{FF2B5EF4-FFF2-40B4-BE49-F238E27FC236}">
                <a16:creationId xmlns:a16="http://schemas.microsoft.com/office/drawing/2014/main" id="{D5583A60-E2AE-6342-2CF1-D05BBC0BC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7115" y="-1"/>
            <a:ext cx="6239483" cy="6653464"/>
          </a:xfrm>
          <a:prstGeom prst="rect">
            <a:avLst/>
          </a:prstGeom>
        </p:spPr>
      </p:pic>
      <p:pic>
        <p:nvPicPr>
          <p:cNvPr id="10" name="Graphic 9" descr="Laptop outline">
            <a:extLst>
              <a:ext uri="{FF2B5EF4-FFF2-40B4-BE49-F238E27FC236}">
                <a16:creationId xmlns:a16="http://schemas.microsoft.com/office/drawing/2014/main" id="{202D1F53-0491-A7CE-F6A2-5A11D38BA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685" y="2708743"/>
            <a:ext cx="1459542" cy="1459542"/>
          </a:xfrm>
          <a:prstGeom prst="rect">
            <a:avLst/>
          </a:prstGeom>
        </p:spPr>
      </p:pic>
      <p:sp>
        <p:nvSpPr>
          <p:cNvPr id="12" name="Rectangle 11">
            <a:extLst>
              <a:ext uri="{FF2B5EF4-FFF2-40B4-BE49-F238E27FC236}">
                <a16:creationId xmlns:a16="http://schemas.microsoft.com/office/drawing/2014/main" id="{DF324248-63F5-D7AA-54F7-6115E37A1D2D}"/>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038466A0-7814-EE5A-6764-ABAE9ABC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355" y="3663199"/>
            <a:ext cx="764468" cy="764468"/>
          </a:xfrm>
          <a:prstGeom prst="rect">
            <a:avLst/>
          </a:prstGeom>
        </p:spPr>
      </p:pic>
      <p:sp>
        <p:nvSpPr>
          <p:cNvPr id="14" name="TextBox 13">
            <a:extLst>
              <a:ext uri="{FF2B5EF4-FFF2-40B4-BE49-F238E27FC236}">
                <a16:creationId xmlns:a16="http://schemas.microsoft.com/office/drawing/2014/main" id="{B789373C-563F-B793-4BF6-6453ABAE1FA3}"/>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cxnSp>
        <p:nvCxnSpPr>
          <p:cNvPr id="20" name="Straight Arrow Connector 19">
            <a:extLst>
              <a:ext uri="{FF2B5EF4-FFF2-40B4-BE49-F238E27FC236}">
                <a16:creationId xmlns:a16="http://schemas.microsoft.com/office/drawing/2014/main" id="{6250228A-03EF-DA34-E234-8BEEBBFA6839}"/>
              </a:ext>
            </a:extLst>
          </p:cNvPr>
          <p:cNvCxnSpPr>
            <a:cxnSpLocks/>
          </p:cNvCxnSpPr>
          <p:nvPr/>
        </p:nvCxnSpPr>
        <p:spPr>
          <a:xfrm flipV="1">
            <a:off x="2631688" y="3429000"/>
            <a:ext cx="4733671" cy="443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102A99-1964-3916-BD0B-3B7F53C24CBB}"/>
              </a:ext>
            </a:extLst>
          </p:cNvPr>
          <p:cNvSpPr txBox="1"/>
          <p:nvPr/>
        </p:nvSpPr>
        <p:spPr>
          <a:xfrm>
            <a:off x="3667786" y="3102347"/>
            <a:ext cx="992436" cy="369332"/>
          </a:xfrm>
          <a:prstGeom prst="rect">
            <a:avLst/>
          </a:prstGeom>
          <a:noFill/>
        </p:spPr>
        <p:txBody>
          <a:bodyPr wrap="square" rtlCol="0">
            <a:spAutoFit/>
          </a:bodyPr>
          <a:lstStyle/>
          <a:p>
            <a:r>
              <a:rPr lang="en-US" dirty="0"/>
              <a:t>CLI</a:t>
            </a:r>
          </a:p>
        </p:txBody>
      </p:sp>
      <p:cxnSp>
        <p:nvCxnSpPr>
          <p:cNvPr id="23" name="Elbow Connector 22">
            <a:extLst>
              <a:ext uri="{FF2B5EF4-FFF2-40B4-BE49-F238E27FC236}">
                <a16:creationId xmlns:a16="http://schemas.microsoft.com/office/drawing/2014/main" id="{91773DDE-9573-8F22-4ED1-518617D8766A}"/>
              </a:ext>
            </a:extLst>
          </p:cNvPr>
          <p:cNvCxnSpPr>
            <a:cxnSpLocks/>
          </p:cNvCxnSpPr>
          <p:nvPr/>
        </p:nvCxnSpPr>
        <p:spPr>
          <a:xfrm>
            <a:off x="8217568" y="3429000"/>
            <a:ext cx="1143556" cy="576024"/>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D92FE59-3D44-4551-A976-1E09F7C11632}"/>
              </a:ext>
            </a:extLst>
          </p:cNvPr>
          <p:cNvCxnSpPr>
            <a:endCxn id="12" idx="2"/>
          </p:cNvCxnSpPr>
          <p:nvPr/>
        </p:nvCxnSpPr>
        <p:spPr>
          <a:xfrm>
            <a:off x="1973179" y="4168285"/>
            <a:ext cx="7912932" cy="351464"/>
          </a:xfrm>
          <a:prstGeom prst="bentConnector4">
            <a:avLst>
              <a:gd name="adj1" fmla="val 4"/>
              <a:gd name="adj2" fmla="val 367014"/>
            </a:avLst>
          </a:prstGeom>
          <a:ln w="19050"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B6A70E2-8E3A-7F65-1818-92EBF93F51E6}"/>
              </a:ext>
            </a:extLst>
          </p:cNvPr>
          <p:cNvSpPr txBox="1"/>
          <p:nvPr/>
        </p:nvSpPr>
        <p:spPr>
          <a:xfrm>
            <a:off x="3535506" y="5106921"/>
            <a:ext cx="554960" cy="369332"/>
          </a:xfrm>
          <a:prstGeom prst="rect">
            <a:avLst/>
          </a:prstGeom>
          <a:noFill/>
        </p:spPr>
        <p:txBody>
          <a:bodyPr wrap="none" rtlCol="0">
            <a:spAutoFit/>
          </a:bodyPr>
          <a:lstStyle/>
          <a:p>
            <a:r>
              <a:rPr lang="en-US" dirty="0"/>
              <a:t>SSH</a:t>
            </a:r>
          </a:p>
        </p:txBody>
      </p:sp>
      <p:sp>
        <p:nvSpPr>
          <p:cNvPr id="3" name="TextBox 2">
            <a:extLst>
              <a:ext uri="{FF2B5EF4-FFF2-40B4-BE49-F238E27FC236}">
                <a16:creationId xmlns:a16="http://schemas.microsoft.com/office/drawing/2014/main" id="{CD29D9B9-6DB3-6A5D-826F-D637DBD9A148}"/>
              </a:ext>
            </a:extLst>
          </p:cNvPr>
          <p:cNvSpPr txBox="1"/>
          <p:nvPr/>
        </p:nvSpPr>
        <p:spPr>
          <a:xfrm>
            <a:off x="3096580" y="1528832"/>
            <a:ext cx="3406702" cy="1384995"/>
          </a:xfrm>
          <a:prstGeom prst="rect">
            <a:avLst/>
          </a:prstGeom>
          <a:noFill/>
        </p:spPr>
        <p:txBody>
          <a:bodyPr wrap="none" rtlCol="0">
            <a:spAutoFit/>
          </a:bodyPr>
          <a:lstStyle/>
          <a:p>
            <a:r>
              <a:rPr lang="en-US" sz="1400" dirty="0" err="1">
                <a:latin typeface="Courier New" panose="02070309020205020404" pitchFamily="49" charset="0"/>
                <a:cs typeface="Courier New" panose="02070309020205020404" pitchFamily="49" charset="0"/>
              </a:rPr>
              <a:t>doctl</a:t>
            </a:r>
            <a:r>
              <a:rPr lang="en-US" sz="1400" dirty="0">
                <a:latin typeface="Courier New" panose="02070309020205020404" pitchFamily="49" charset="0"/>
                <a:cs typeface="Courier New" panose="02070309020205020404" pitchFamily="49" charset="0"/>
              </a:rPr>
              <a:t> compute droplet create \</a:t>
            </a:r>
          </a:p>
          <a:p>
            <a:r>
              <a:rPr lang="en-US" sz="1400" dirty="0">
                <a:latin typeface="Courier New" panose="02070309020205020404" pitchFamily="49" charset="0"/>
                <a:cs typeface="Courier New" panose="02070309020205020404" pitchFamily="49" charset="0"/>
              </a:rPr>
              <a:t>    -- ssh-keys &lt;SSH Key ID&gt;</a:t>
            </a:r>
          </a:p>
          <a:p>
            <a:r>
              <a:rPr lang="en-US" sz="1400" dirty="0">
                <a:latin typeface="Courier New" panose="02070309020205020404" pitchFamily="49" charset="0"/>
                <a:cs typeface="Courier New" panose="02070309020205020404" pitchFamily="49" charset="0"/>
              </a:rPr>
              <a:t>    --image ubuntu-24-04-x64 \</a:t>
            </a:r>
          </a:p>
          <a:p>
            <a:r>
              <a:rPr lang="en-US" sz="1400" dirty="0">
                <a:latin typeface="Courier New" panose="02070309020205020404" pitchFamily="49" charset="0"/>
                <a:cs typeface="Courier New" panose="02070309020205020404" pitchFamily="49" charset="0"/>
              </a:rPr>
              <a:t>    --size s-1vcpu-1gb \</a:t>
            </a:r>
          </a:p>
          <a:p>
            <a:r>
              <a:rPr lang="en-US" sz="1400" dirty="0">
                <a:latin typeface="Courier New" panose="02070309020205020404" pitchFamily="49" charset="0"/>
                <a:cs typeface="Courier New" panose="02070309020205020404" pitchFamily="49" charset="0"/>
              </a:rPr>
              <a:t>    --region sfo3 \</a:t>
            </a:r>
          </a:p>
          <a:p>
            <a:r>
              <a:rPr lang="en-US" sz="1400" dirty="0">
                <a:latin typeface="Courier New" panose="02070309020205020404" pitchFamily="49" charset="0"/>
                <a:cs typeface="Courier New" panose="02070309020205020404" pitchFamily="49" charset="0"/>
              </a:rPr>
              <a:t>    droplet name</a:t>
            </a:r>
          </a:p>
        </p:txBody>
      </p:sp>
      <p:sp>
        <p:nvSpPr>
          <p:cNvPr id="15" name="Title 1">
            <a:extLst>
              <a:ext uri="{FF2B5EF4-FFF2-40B4-BE49-F238E27FC236}">
                <a16:creationId xmlns:a16="http://schemas.microsoft.com/office/drawing/2014/main" id="{269373E8-6EAE-9E78-A504-B44E6DDD5647}"/>
              </a:ext>
            </a:extLst>
          </p:cNvPr>
          <p:cNvSpPr>
            <a:spLocks noGrp="1"/>
          </p:cNvSpPr>
          <p:nvPr>
            <p:ph type="title"/>
          </p:nvPr>
        </p:nvSpPr>
        <p:spPr>
          <a:xfrm>
            <a:off x="1267691" y="322855"/>
            <a:ext cx="9656618" cy="1478570"/>
          </a:xfrm>
        </p:spPr>
        <p:txBody>
          <a:bodyPr/>
          <a:lstStyle/>
          <a:p>
            <a:r>
              <a:rPr lang="en-US" dirty="0"/>
              <a:t>Virtual Machines: Assignment 2</a:t>
            </a:r>
          </a:p>
        </p:txBody>
      </p:sp>
      <p:sp>
        <p:nvSpPr>
          <p:cNvPr id="17" name="TextBox 16">
            <a:extLst>
              <a:ext uri="{FF2B5EF4-FFF2-40B4-BE49-F238E27FC236}">
                <a16:creationId xmlns:a16="http://schemas.microsoft.com/office/drawing/2014/main" id="{89683585-9B92-ED4D-2996-B82329FAD37B}"/>
              </a:ext>
            </a:extLst>
          </p:cNvPr>
          <p:cNvSpPr txBox="1"/>
          <p:nvPr/>
        </p:nvSpPr>
        <p:spPr>
          <a:xfrm>
            <a:off x="3331714" y="5529161"/>
            <a:ext cx="4461478" cy="120032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200" dirty="0">
                <a:latin typeface="Courier New" panose="02070309020205020404" pitchFamily="49" charset="0"/>
                <a:cs typeface="Courier New" panose="02070309020205020404" pitchFamily="49" charset="0"/>
              </a:rPr>
              <a:t>sudo apt update </a:t>
            </a:r>
          </a:p>
          <a:p>
            <a:r>
              <a:rPr lang="en-US" sz="1200" dirty="0">
                <a:latin typeface="Courier New" panose="02070309020205020404" pitchFamily="49" charset="0"/>
                <a:cs typeface="Courier New" panose="02070309020205020404" pitchFamily="49" charset="0"/>
              </a:rPr>
              <a:t>sudo apt upgrade</a:t>
            </a:r>
          </a:p>
          <a:p>
            <a:r>
              <a:rPr lang="en-US" sz="1200" dirty="0">
                <a:latin typeface="Courier New" panose="02070309020205020404" pitchFamily="49" charset="0"/>
                <a:cs typeface="Courier New" panose="02070309020205020404" pitchFamily="49" charset="0"/>
              </a:rPr>
              <a:t>sudo apt install software-properties-common –y</a:t>
            </a:r>
          </a:p>
          <a:p>
            <a:r>
              <a:rPr lang="en-US" sz="1200" dirty="0">
                <a:latin typeface="Courier New" panose="02070309020205020404" pitchFamily="49" charset="0"/>
                <a:cs typeface="Courier New" panose="02070309020205020404" pitchFamily="49" charset="0"/>
              </a:rPr>
              <a:t>sudo apt install –y make build-essentials</a:t>
            </a:r>
          </a:p>
          <a:p>
            <a:r>
              <a:rPr lang="en-US" sz="1200" dirty="0">
                <a:latin typeface="Courier New" panose="02070309020205020404" pitchFamily="49" charset="0"/>
                <a:cs typeface="Courier New" panose="02070309020205020404" pitchFamily="49" charset="0"/>
              </a:rPr>
              <a:t>curl </a:t>
            </a:r>
            <a:r>
              <a:rPr lang="en-US" sz="1200" dirty="0">
                <a:latin typeface="Courier New" panose="02070309020205020404" pitchFamily="49" charset="0"/>
                <a:cs typeface="Courier New" panose="02070309020205020404" pitchFamily="49" charset="0"/>
                <a:hlinkClick r:id="rId10"/>
              </a:rPr>
              <a:t>https://pyenv.run</a:t>
            </a:r>
            <a:r>
              <a:rPr lang="en-US" sz="1200" dirty="0">
                <a:latin typeface="Courier New" panose="02070309020205020404" pitchFamily="49" charset="0"/>
                <a:cs typeface="Courier New" panose="02070309020205020404" pitchFamily="49" charset="0"/>
              </a:rPr>
              <a:t> |bash</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3203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{D27482C4-A8F5-ED44-860C-C04F65D38CA3}tf10001120</Template>
  <TotalTime>54578</TotalTime>
  <Words>1995</Words>
  <Application>Microsoft Macintosh PowerPoint</Application>
  <PresentationFormat>Widescreen</PresentationFormat>
  <Paragraphs>308</Paragraphs>
  <Slides>45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Courier New</vt:lpstr>
      <vt:lpstr>Roboto</vt:lpstr>
      <vt:lpstr>Tw Cen MT</vt:lpstr>
      <vt:lpstr>Wingdings</vt:lpstr>
      <vt:lpstr>Circuit</vt:lpstr>
      <vt:lpstr>MIS 547</vt:lpstr>
      <vt:lpstr>Updates from Slack</vt:lpstr>
      <vt:lpstr>AGENDA</vt:lpstr>
      <vt:lpstr>Lecture 4: Containers</vt:lpstr>
      <vt:lpstr>Recall from Last Lecture</vt:lpstr>
      <vt:lpstr>Virtual Machines</vt:lpstr>
      <vt:lpstr>Virtual Machines: Scaling Out vs Scaling UP</vt:lpstr>
      <vt:lpstr>Virtual Machines</vt:lpstr>
      <vt:lpstr>Virtual Machines: Assignment 2</vt:lpstr>
      <vt:lpstr>Virtual Machines</vt:lpstr>
      <vt:lpstr>Virtual Machines, cont.</vt:lpstr>
      <vt:lpstr>Virtual Machines, cont.</vt:lpstr>
      <vt:lpstr>Virtual Machines, Cont.</vt:lpstr>
      <vt:lpstr>VM Limitations</vt:lpstr>
      <vt:lpstr>Virtual Machines, Cont.</vt:lpstr>
      <vt:lpstr>Containers!</vt:lpstr>
      <vt:lpstr>Containers</vt:lpstr>
      <vt:lpstr>Containers</vt:lpstr>
      <vt:lpstr>What are Containers?</vt:lpstr>
      <vt:lpstr>Why Do We need Containers?</vt:lpstr>
      <vt:lpstr>“It works on my machine”</vt:lpstr>
      <vt:lpstr>Containers: Runtime</vt:lpstr>
      <vt:lpstr>Container Runtimes</vt:lpstr>
      <vt:lpstr>Container Engines</vt:lpstr>
      <vt:lpstr>Containers vs Virtual machines</vt:lpstr>
      <vt:lpstr>Containers vs virtual machines</vt:lpstr>
      <vt:lpstr>Containers</vt:lpstr>
      <vt:lpstr>Images</vt:lpstr>
      <vt:lpstr>Images and Containers</vt:lpstr>
      <vt:lpstr>Docker</vt:lpstr>
      <vt:lpstr>Review</vt:lpstr>
      <vt:lpstr>Container Registries</vt:lpstr>
      <vt:lpstr>Container Registries</vt:lpstr>
      <vt:lpstr>Micro Operating systems for containers</vt:lpstr>
      <vt:lpstr>Micro Operating systems for containers</vt:lpstr>
      <vt:lpstr>Benefits of Using containers</vt:lpstr>
      <vt:lpstr>How to containerize your application</vt:lpstr>
      <vt:lpstr>DockerFiles</vt:lpstr>
      <vt:lpstr>Dockerfile Syntax</vt:lpstr>
      <vt:lpstr>Elements of a Dockerfile</vt:lpstr>
      <vt:lpstr>Containers- Use Cases</vt:lpstr>
      <vt:lpstr>Containerization Benefits</vt:lpstr>
      <vt:lpstr>When Do we Use containers?</vt:lpstr>
      <vt:lpstr>Relevant XKCD</vt:lpstr>
      <vt:lpstr>Land Acknowledgement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547</dc:title>
  <dc:creator>Zara Ahmad-Post</dc:creator>
  <cp:lastModifiedBy>Zara Ahmad-Post</cp:lastModifiedBy>
  <cp:revision>43</cp:revision>
  <dcterms:created xsi:type="dcterms:W3CDTF">2023-08-15T03:21:53Z</dcterms:created>
  <dcterms:modified xsi:type="dcterms:W3CDTF">2024-11-12T00:10:15Z</dcterms:modified>
</cp:coreProperties>
</file>